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742020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Include the participants by asking them to share their mistakes and what they learned from it- write it down on flip chart paper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Rushing the group (Sometimes going slower takes less time in the long run)</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Becoming inflexible or unwilling to adapt the agenda/plan to meet the group’s evolving needs.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Forgetting to get additional support</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Co-facilitator</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Note taker, logistics coordinator</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Meeting for too long without food, water and/or breaks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Red flags and dynamics to watch out for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People interrupting each other or the facilitator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Tone and body language: Do people look upset? Checked out? Bored? Angry? If you see this check in with the group or the individual</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Individuals monopolizing conversation </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Back-and-forth between individuals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to do when you get stuck </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Use the agenda and expected actions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Take a break</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Ask questions to initiate discussion, as opposed to jumping directly into concerns.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When people are voicing concerns, ask them what can be done to meet their concerns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Listen for agreement and note it</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Break big decisions down into smaller decisions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Don’t allow back-and -forth between two participants to dominate a discussion or agenda item: ask for input from others.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In tense situations or when solutions are hard to reach, remember humor, affirmation, quick games for energy change of places, small buzz groups, silence, etc.</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be Brainstormed with the group, but can use these as prompting questions if needed.</a:t>
            </a: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through the sample agenda handout at this slide or refer to it</a:t>
            </a: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Discuss handout</a:t>
            </a: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should be copied to flip chart paper prior to workshop, and hung in a visible place</a:t>
            </a:r>
          </a:p>
        </p:txBody>
      </p:sp>
      <p:sp>
        <p:nvSpPr>
          <p:cNvPr id="255" name="Shape 2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Call for agenda items in advance of the meeting by X days with a window for submission.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Have a clear process for getting items on the agenda and a format for submitting them.</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Publish agenda and supporting docs in advance of the meeting by X days.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This can look like a Google Doc or over email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(some coops take verbatim minutes, others take minimum minutes). </a:t>
            </a:r>
          </a:p>
          <a:p>
            <a:pPr marL="0" marR="0" lvl="1"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Determine your needs and reasons, and build a notes format around that.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Leave up on overhead throughout exercise section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Brainstorm with group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Introduction Exercises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Listening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Handout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Content and Process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the group is talking about- the content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the group talks about the subject- the process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Agenda Building </a:t>
            </a: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Quick re-cap. → a lot of information, how are people feeling about it? It’s go to be digesting int.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Final questions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Evaluation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Thank you!</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Why are we here? Why spend so much time talking about meeting? </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Because you're about to spend a lot more time in meetings. There is nothing worse than a bad meeting.</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The meeting is a worksite: a good meeting is not sitting around, or taking a break from work. It is the work, and should be honored as such.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Write down responses on the board, and check in with group at the end of workshop to make sure we covered all our bases</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Leave up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Ask participants to form </a:t>
            </a:r>
            <a:r>
              <a:rPr lang="en-US" sz="1200" b="1" i="0" u="none" strike="noStrike" cap="none">
                <a:solidFill>
                  <a:schemeClr val="dk1"/>
                </a:solidFill>
                <a:latin typeface="Calibri"/>
                <a:ea typeface="Calibri"/>
                <a:cs typeface="Calibri"/>
                <a:sym typeface="Calibri"/>
              </a:rPr>
              <a:t>groups of five</a:t>
            </a:r>
            <a:r>
              <a:rPr lang="en-US" sz="1200" b="0" i="0" u="none" strike="noStrike" cap="none">
                <a:solidFill>
                  <a:schemeClr val="dk1"/>
                </a:solidFill>
                <a:latin typeface="Calibri"/>
                <a:ea typeface="Calibri"/>
                <a:cs typeface="Calibri"/>
                <a:sym typeface="Calibri"/>
              </a:rPr>
              <a:t> people.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small group will need to have one writing utensil, notebook paper, and a timing device (phone, watch).  Establish a timekeeper and a note taker.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participant will have </a:t>
            </a:r>
            <a:r>
              <a:rPr lang="en-US" sz="1200" b="1" i="0" u="none" strike="noStrike" cap="none">
                <a:solidFill>
                  <a:schemeClr val="dk1"/>
                </a:solidFill>
                <a:latin typeface="Calibri"/>
                <a:ea typeface="Calibri"/>
                <a:cs typeface="Calibri"/>
                <a:sym typeface="Calibri"/>
              </a:rPr>
              <a:t>3 minutes</a:t>
            </a:r>
            <a:r>
              <a:rPr lang="en-US" sz="1200" b="0" i="0" u="none" strike="noStrike" cap="none">
                <a:solidFill>
                  <a:schemeClr val="dk1"/>
                </a:solidFill>
                <a:latin typeface="Calibri"/>
                <a:ea typeface="Calibri"/>
                <a:cs typeface="Calibri"/>
                <a:sym typeface="Calibri"/>
              </a:rPr>
              <a:t> to share a time when a meeting went smoothly or a time when they found a meeting frustrating.  The timekeeper will time 3 minutes each, keeping the group on schedule while the note taker jots down key points, focusing on what was learned from each experience and what each participant would like to see. Please include the following details in your sharing (write on flipchart paper):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What the purpose of the meeting was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What you learned from your experience </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What kind of meetings you would like to have here at the New School</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(15 min)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Note taker will read back what was captured, while participants’ confirm/edit/add to include all relevant information.</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(2 min)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whole group</a:t>
            </a:r>
            <a:r>
              <a:rPr lang="en-US" sz="1200" b="0" i="0" u="none" strike="noStrike" cap="none">
                <a:solidFill>
                  <a:schemeClr val="dk1"/>
                </a:solidFill>
                <a:latin typeface="Calibri"/>
                <a:ea typeface="Calibri"/>
                <a:cs typeface="Calibri"/>
                <a:sym typeface="Calibri"/>
              </a:rPr>
              <a:t> ask participants to share responses by brainstorming a list of best meeting practices from what they learned in their small groups →Categories for flip charts: Agenda and Roles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(13 min)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 overhead throughout exercise section </a:t>
            </a: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Have a piece of flip chart paper titled with each of the above: Agenda and Roles (Anything falling under preparation, purpose, follow through should be listed under Agenda.  Anything falling under specific meeting roles and community agreements should be listed under Roles)</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Start and end with the Facilitator to emphasize importance.  Introduce the role, and then finish the slide with a deeper dive.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Facilitator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facilitator keeps the discussion and decision-making process moving along. The facilitator takes responsibility for the process, but should be limitedly involved in the content of the meeting. They make sure everyone is heard and the discussion is productive. They are some combination of cheerleader, police, and weaver.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Facilitation?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Facilitation insures that the group is empowered as a whole</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Makes sure that everyone gets to participate and share ideas in a meeting, not just those that feel most comfortable speaking up.</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Works to prevent or interrupt any attempts by individuals or groups to overpower the group as a whole</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Helps the group come to the decisions that are best for the organization/whole group.  What is best for the group rather then a personal preference?</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Ensures the group follows its own agreed upon process and meeting agreements</a:t>
            </a: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A power that is delegated by the cooperative to the facilitator with explicit permission to use whatever tools will help achieve the outcome.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Participant</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 effective meeting is not the sole responsibility of the facilitator.  Participants can make a good meeting great.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Shared Leadership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all have responsibilities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Show up prepared by reading all supporting documents in advance and going over the agenda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 not talk more then you need to</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Follow through with what is expected of you</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Have the self-confidence to know that what you think is important enough to share (most of the time)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Point Person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point person (PP) introduces and leads the discussion on their agenda item/s. May be multiple point people in a meeting.</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 keeper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timekeeper reminds the facilitator when time is almost up for a given item. A stopwatch or timer is invaluable.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Note taker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Note Taker takes notes on paper, laptop and/or on a flip chart. Meeting notes should be distributed as soon after the meeting as possible. The longer the lag, the less confidence the members have that their investment will result in action. For groups that meet regularly, the Note Taker is responsible for keeping previous meeting notes and agendas in one place where they can be referenced later, such as through a shared network drive or a notebook, etc.</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Include the participants by asking them what their success factors are- brainstorm and write it down on flip chart paper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Tools  (Pick a handful of your favorites to share, and hold the others to reply to people’s direct question/experience)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Start the meeting with quick check-ins on how people are doing so you know where everyone is at when they walk in the room</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Start an item off with conversation in pairs or small groups before coming back to the whole group.  Often you will get deeper this way and end up with better, more creative ideas.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Do a round robin/go-around to hear from everyone. (People can always pass if they want)</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When lots of people want to talk, take "stack" meaning the facilitator takes a list of up to 5 at a time to speak to a discussion item.  This way people do not have to keep their hands raised or interrupt each other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Focus on outcome of the meeting during the design process, because not all meetings are the same. What is the </a:t>
            </a:r>
            <a:r>
              <a:rPr lang="en-US" sz="1200" b="1" i="0" u="none" strike="noStrike" cap="none">
                <a:solidFill>
                  <a:schemeClr val="dk1"/>
                </a:solidFill>
                <a:latin typeface="Calibri"/>
                <a:ea typeface="Calibri"/>
                <a:cs typeface="Calibri"/>
                <a:sym typeface="Calibri"/>
              </a:rPr>
              <a:t>purpose</a:t>
            </a:r>
            <a:r>
              <a:rPr lang="en-US" sz="1200" b="0" i="0" u="none" strike="noStrike" cap="none">
                <a:solidFill>
                  <a:schemeClr val="dk1"/>
                </a:solidFill>
                <a:latin typeface="Calibri"/>
                <a:ea typeface="Calibri"/>
                <a:cs typeface="Calibri"/>
                <a:sym typeface="Calibri"/>
              </a:rPr>
              <a:t> of this meeting?</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Arrange (before the meeting) to have somebody else present each item (Point Person).</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Be suspicious of agreements reached too easily - test to make sure that people really do agree on essential points.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Encourage people to think of fresh solutions as well as to look for possible compromises.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accent1"/>
              </a:buClr>
              <a:buFont typeface="Arial"/>
              <a:buNone/>
              <a:defRPr sz="3200" b="1" i="0" u="none" strike="noStrike" cap="none">
                <a:solidFill>
                  <a:schemeClr val="accent1"/>
                </a:solidFill>
                <a:latin typeface="Titillium Web"/>
                <a:ea typeface="Titillium Web"/>
                <a:cs typeface="Titillium Web"/>
                <a:sym typeface="Titillium Web"/>
              </a:defRPr>
            </a:lvl1pPr>
            <a:lvl2pPr marL="457200" marR="0" lvl="1" indent="0" algn="ctr" rtl="0">
              <a:spcBef>
                <a:spcPts val="560"/>
              </a:spcBef>
              <a:buClr>
                <a:srgbClr val="888888"/>
              </a:buClr>
              <a:buFont typeface="Arial"/>
              <a:buNone/>
              <a:defRPr sz="2800" b="0" i="0" u="none" strike="noStrike" cap="none">
                <a:solidFill>
                  <a:srgbClr val="888888"/>
                </a:solidFill>
                <a:latin typeface="Titillium Web"/>
                <a:ea typeface="Titillium Web"/>
                <a:cs typeface="Titillium Web"/>
                <a:sym typeface="Titillium Web"/>
              </a:defRPr>
            </a:lvl2pPr>
            <a:lvl3pPr marL="914400" marR="0" lvl="2" indent="0" algn="ctr" rtl="0">
              <a:spcBef>
                <a:spcPts val="480"/>
              </a:spcBef>
              <a:buClr>
                <a:srgbClr val="888888"/>
              </a:buClr>
              <a:buFont typeface="Arial"/>
              <a:buNone/>
              <a:defRPr sz="2400" b="0" i="0" u="none" strike="noStrike" cap="none">
                <a:solidFill>
                  <a:srgbClr val="888888"/>
                </a:solidFill>
                <a:latin typeface="Titillium Web"/>
                <a:ea typeface="Titillium Web"/>
                <a:cs typeface="Titillium Web"/>
                <a:sym typeface="Titillium Web"/>
              </a:defRPr>
            </a:lvl3pPr>
            <a:lvl4pPr marL="1371600" marR="0" lvl="3" indent="0" algn="ctr" rtl="0">
              <a:spcBef>
                <a:spcPts val="400"/>
              </a:spcBef>
              <a:buClr>
                <a:srgbClr val="888888"/>
              </a:buClr>
              <a:buFont typeface="Arial"/>
              <a:buNone/>
              <a:defRPr sz="2000" b="0" i="0" u="none" strike="noStrike" cap="none">
                <a:solidFill>
                  <a:srgbClr val="888888"/>
                </a:solidFill>
                <a:latin typeface="Titillium Web"/>
                <a:ea typeface="Titillium Web"/>
                <a:cs typeface="Titillium Web"/>
                <a:sym typeface="Titillium Web"/>
              </a:defRPr>
            </a:lvl4pPr>
            <a:lvl5pPr marL="1828800" marR="0" lvl="4" indent="0" algn="ctr" rtl="0">
              <a:spcBef>
                <a:spcPts val="400"/>
              </a:spcBef>
              <a:buClr>
                <a:srgbClr val="888888"/>
              </a:buClr>
              <a:buFont typeface="Arial"/>
              <a:buNone/>
              <a:defRPr sz="2000" b="0" i="0" u="none" strike="noStrike" cap="none">
                <a:solidFill>
                  <a:srgbClr val="888888"/>
                </a:solidFill>
                <a:latin typeface="Titillium Web"/>
                <a:ea typeface="Titillium Web"/>
                <a:cs typeface="Titillium Web"/>
                <a:sym typeface="Titillium Web"/>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1" name="Shape 21" descr="DAWI_logo_1banner.jpg"/>
          <p:cNvPicPr preferRelativeResize="0"/>
          <p:nvPr/>
        </p:nvPicPr>
        <p:blipFill rotWithShape="1">
          <a:blip r:embed="rId2">
            <a:alphaModFix/>
          </a:blip>
          <a:srcRect/>
          <a:stretch/>
        </p:blipFill>
        <p:spPr>
          <a:xfrm>
            <a:off x="265176" y="165100"/>
            <a:ext cx="6288024" cy="12557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Titillium Web"/>
                <a:ea typeface="Titillium Web"/>
                <a:cs typeface="Titillium Web"/>
                <a:sym typeface="Titillium Web"/>
              </a:defRPr>
            </a:lvl1pPr>
            <a:lvl2pPr marL="742950" marR="0" lvl="1" indent="-107950" algn="l" rtl="0">
              <a:spcBef>
                <a:spcPts val="560"/>
              </a:spcBef>
              <a:buClr>
                <a:srgbClr val="415B60"/>
              </a:buClr>
              <a:buSzPct val="100000"/>
              <a:buFont typeface="Arial"/>
              <a:buChar char="–"/>
              <a:defRPr sz="2800" b="0" i="0" u="none" strike="noStrike" cap="none">
                <a:solidFill>
                  <a:srgbClr val="415B60"/>
                </a:solidFill>
                <a:latin typeface="Titillium Web"/>
                <a:ea typeface="Titillium Web"/>
                <a:cs typeface="Titillium Web"/>
                <a:sym typeface="Titillium Web"/>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tillium Web"/>
                <a:ea typeface="Titillium Web"/>
                <a:cs typeface="Titillium Web"/>
                <a:sym typeface="Titillium Web"/>
              </a:defRPr>
            </a:lvl3pPr>
            <a:lvl4pPr marL="1600200" marR="0" lvl="3" indent="-10160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Titillium Web"/>
                <a:ea typeface="Titillium Web"/>
                <a:cs typeface="Titillium Web"/>
                <a:sym typeface="Titillium Web"/>
              </a:defRPr>
            </a:lvl1pPr>
            <a:lvl2pPr marL="742950" marR="0" lvl="1" indent="-107950" algn="l" rtl="0">
              <a:spcBef>
                <a:spcPts val="560"/>
              </a:spcBef>
              <a:buClr>
                <a:srgbClr val="415B60"/>
              </a:buClr>
              <a:buSzPct val="100000"/>
              <a:buFont typeface="Arial"/>
              <a:buChar char="–"/>
              <a:defRPr sz="2800" b="0" i="0" u="none" strike="noStrike" cap="none">
                <a:solidFill>
                  <a:srgbClr val="415B60"/>
                </a:solidFill>
                <a:latin typeface="Titillium Web"/>
                <a:ea typeface="Titillium Web"/>
                <a:cs typeface="Titillium Web"/>
                <a:sym typeface="Titillium Web"/>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tillium Web"/>
                <a:ea typeface="Titillium Web"/>
                <a:cs typeface="Titillium Web"/>
                <a:sym typeface="Titillium Web"/>
              </a:defRPr>
            </a:lvl3pPr>
            <a:lvl4pPr marL="1600200" marR="0" lvl="3" indent="-10160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DAWI Geese.png"/>
          <p:cNvPicPr preferRelativeResize="0"/>
          <p:nvPr/>
        </p:nvPicPr>
        <p:blipFill rotWithShape="1">
          <a:blip r:embed="rId2">
            <a:alphaModFix amt="41000"/>
          </a:blip>
          <a:srcRect/>
          <a:stretch/>
        </p:blipFill>
        <p:spPr>
          <a:xfrm>
            <a:off x="6553200" y="137734"/>
            <a:ext cx="2425700" cy="1656139"/>
          </a:xfrm>
          <a:prstGeom prst="rect">
            <a:avLst/>
          </a:prstGeom>
          <a:noFill/>
          <a:ln>
            <a:noFill/>
          </a:ln>
        </p:spPr>
      </p:pic>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Titillium Web"/>
                <a:ea typeface="Titillium Web"/>
                <a:cs typeface="Titillium Web"/>
                <a:sym typeface="Titillium Web"/>
              </a:defRPr>
            </a:lvl1pPr>
            <a:lvl2pPr marL="742950" marR="0" lvl="1" indent="-107950" algn="l" rtl="0">
              <a:spcBef>
                <a:spcPts val="560"/>
              </a:spcBef>
              <a:buClr>
                <a:srgbClr val="415B60"/>
              </a:buClr>
              <a:buSzPct val="100000"/>
              <a:buFont typeface="Arial"/>
              <a:buChar char="–"/>
              <a:defRPr sz="2800" b="0" i="0" u="none" strike="noStrike" cap="none">
                <a:solidFill>
                  <a:srgbClr val="415B60"/>
                </a:solidFill>
                <a:latin typeface="Titillium Web"/>
                <a:ea typeface="Titillium Web"/>
                <a:cs typeface="Titillium Web"/>
                <a:sym typeface="Titillium Web"/>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tillium Web"/>
                <a:ea typeface="Titillium Web"/>
                <a:cs typeface="Titillium Web"/>
                <a:sym typeface="Titillium Web"/>
              </a:defRPr>
            </a:lvl3pPr>
            <a:lvl4pPr marL="1600200" marR="0" lvl="3" indent="-10160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Titillium Web"/>
                <a:ea typeface="Titillium Web"/>
                <a:cs typeface="Titillium Web"/>
                <a:sym typeface="Titillium Web"/>
              </a:defRPr>
            </a:lvl1pPr>
            <a:lvl2pPr marL="742950" marR="0" lvl="1" indent="-133350" algn="l" rtl="0">
              <a:spcBef>
                <a:spcPts val="480"/>
              </a:spcBef>
              <a:buClr>
                <a:srgbClr val="415B60"/>
              </a:buClr>
              <a:buSzPct val="100000"/>
              <a:buFont typeface="Arial"/>
              <a:buChar char="–"/>
              <a:defRPr sz="2400" b="0" i="0" u="none" strike="noStrike" cap="none">
                <a:solidFill>
                  <a:srgbClr val="415B60"/>
                </a:solidFill>
                <a:latin typeface="Titillium Web"/>
                <a:ea typeface="Titillium Web"/>
                <a:cs typeface="Titillium Web"/>
                <a:sym typeface="Titillium Web"/>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3pPr>
            <a:lvl4pPr marL="1600200" marR="0" lvl="3" indent="-114300" algn="l" rtl="0">
              <a:spcBef>
                <a:spcPts val="360"/>
              </a:spcBef>
              <a:buClr>
                <a:srgbClr val="415B60"/>
              </a:buClr>
              <a:buSzPct val="100000"/>
              <a:buFont typeface="Arial"/>
              <a:buChar char="–"/>
              <a:defRPr sz="1800" b="0" i="0" u="none" strike="noStrike" cap="none">
                <a:solidFill>
                  <a:srgbClr val="415B60"/>
                </a:solidFill>
                <a:latin typeface="Titillium Web"/>
                <a:ea typeface="Titillium Web"/>
                <a:cs typeface="Titillium Web"/>
                <a:sym typeface="Titillium Web"/>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Titillium Web"/>
                <a:ea typeface="Titillium Web"/>
                <a:cs typeface="Titillium Web"/>
                <a:sym typeface="Titillium Web"/>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Titillium Web"/>
                <a:ea typeface="Titillium Web"/>
                <a:cs typeface="Titillium Web"/>
                <a:sym typeface="Titillium Web"/>
              </a:defRPr>
            </a:lvl1pPr>
            <a:lvl2pPr marL="742950" marR="0" lvl="1" indent="-133350" algn="l" rtl="0">
              <a:spcBef>
                <a:spcPts val="480"/>
              </a:spcBef>
              <a:buClr>
                <a:srgbClr val="415B60"/>
              </a:buClr>
              <a:buSzPct val="100000"/>
              <a:buFont typeface="Arial"/>
              <a:buChar char="–"/>
              <a:defRPr sz="2400" b="0" i="0" u="none" strike="noStrike" cap="none">
                <a:solidFill>
                  <a:srgbClr val="415B60"/>
                </a:solidFill>
                <a:latin typeface="Titillium Web"/>
                <a:ea typeface="Titillium Web"/>
                <a:cs typeface="Titillium Web"/>
                <a:sym typeface="Titillium Web"/>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3pPr>
            <a:lvl4pPr marL="1600200" marR="0" lvl="3" indent="-114300" algn="l" rtl="0">
              <a:spcBef>
                <a:spcPts val="360"/>
              </a:spcBef>
              <a:buClr>
                <a:srgbClr val="415B60"/>
              </a:buClr>
              <a:buSzPct val="100000"/>
              <a:buFont typeface="Arial"/>
              <a:buChar char="–"/>
              <a:defRPr sz="1800" b="0" i="0" u="none" strike="noStrike" cap="none">
                <a:solidFill>
                  <a:srgbClr val="415B60"/>
                </a:solidFill>
                <a:latin typeface="Titillium Web"/>
                <a:ea typeface="Titillium Web"/>
                <a:cs typeface="Titillium Web"/>
                <a:sym typeface="Titillium Web"/>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Titillium Web"/>
                <a:ea typeface="Titillium Web"/>
                <a:cs typeface="Titillium Web"/>
                <a:sym typeface="Titillium Web"/>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36" name="Shape 36" descr="DAWI Geese.png"/>
          <p:cNvPicPr preferRelativeResize="0"/>
          <p:nvPr/>
        </p:nvPicPr>
        <p:blipFill rotWithShape="1">
          <a:blip r:embed="rId2">
            <a:alphaModFix amt="41000"/>
          </a:blip>
          <a:srcRect/>
          <a:stretch/>
        </p:blipFill>
        <p:spPr>
          <a:xfrm>
            <a:off x="6553200" y="137734"/>
            <a:ext cx="2425700" cy="16561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rgbClr val="415B60"/>
              </a:buClr>
              <a:buFont typeface="Titillium Web"/>
              <a:buNone/>
              <a:defRPr sz="40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chemeClr val="accent1"/>
              </a:buClr>
              <a:buFont typeface="Arial"/>
              <a:buNone/>
              <a:defRPr sz="2000" b="1" i="0" u="none" strike="noStrike" cap="none">
                <a:solidFill>
                  <a:schemeClr val="accent1"/>
                </a:solidFill>
                <a:latin typeface="Titillium Web"/>
                <a:ea typeface="Titillium Web"/>
                <a:cs typeface="Titillium Web"/>
                <a:sym typeface="Titillium Web"/>
              </a:defRPr>
            </a:lvl1pPr>
            <a:lvl2pPr marL="457200" marR="0" lvl="1" indent="0" algn="l" rtl="0">
              <a:spcBef>
                <a:spcPts val="360"/>
              </a:spcBef>
              <a:buClr>
                <a:srgbClr val="888888"/>
              </a:buClr>
              <a:buFont typeface="Arial"/>
              <a:buNone/>
              <a:defRPr sz="1800" b="0" i="0" u="none" strike="noStrike" cap="none">
                <a:solidFill>
                  <a:srgbClr val="888888"/>
                </a:solidFill>
                <a:latin typeface="Titillium Web"/>
                <a:ea typeface="Titillium Web"/>
                <a:cs typeface="Titillium Web"/>
                <a:sym typeface="Titillium Web"/>
              </a:defRPr>
            </a:lvl2pPr>
            <a:lvl3pPr marL="914400" marR="0" lvl="2" indent="0" algn="l" rtl="0">
              <a:spcBef>
                <a:spcPts val="320"/>
              </a:spcBef>
              <a:buClr>
                <a:srgbClr val="888888"/>
              </a:buClr>
              <a:buFont typeface="Arial"/>
              <a:buNone/>
              <a:defRPr sz="1600" b="0" i="0" u="none" strike="noStrike" cap="none">
                <a:solidFill>
                  <a:srgbClr val="888888"/>
                </a:solidFill>
                <a:latin typeface="Titillium Web"/>
                <a:ea typeface="Titillium Web"/>
                <a:cs typeface="Titillium Web"/>
                <a:sym typeface="Titillium Web"/>
              </a:defRPr>
            </a:lvl3pPr>
            <a:lvl4pPr marL="1371600" marR="0" lvl="3" indent="0" algn="l" rtl="0">
              <a:spcBef>
                <a:spcPts val="280"/>
              </a:spcBef>
              <a:buClr>
                <a:srgbClr val="888888"/>
              </a:buClr>
              <a:buFont typeface="Arial"/>
              <a:buNone/>
              <a:defRPr sz="1400" b="0" i="0" u="none" strike="noStrike" cap="none">
                <a:solidFill>
                  <a:srgbClr val="888888"/>
                </a:solidFill>
                <a:latin typeface="Titillium Web"/>
                <a:ea typeface="Titillium Web"/>
                <a:cs typeface="Titillium Web"/>
                <a:sym typeface="Titillium Web"/>
              </a:defRPr>
            </a:lvl4pPr>
            <a:lvl5pPr marL="1828800" marR="0" lvl="4" indent="0" algn="l" rtl="0">
              <a:spcBef>
                <a:spcPts val="280"/>
              </a:spcBef>
              <a:buClr>
                <a:srgbClr val="888888"/>
              </a:buClr>
              <a:buFont typeface="Arial"/>
              <a:buNone/>
              <a:defRPr sz="1400" b="0" i="0" u="none" strike="noStrike" cap="none">
                <a:solidFill>
                  <a:srgbClr val="888888"/>
                </a:solidFill>
                <a:latin typeface="Titillium Web"/>
                <a:ea typeface="Titillium Web"/>
                <a:cs typeface="Titillium Web"/>
                <a:sym typeface="Titillium Web"/>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3" name="Shape 43" descr="DAWI_logo_4.png"/>
          <p:cNvPicPr preferRelativeResize="0"/>
          <p:nvPr/>
        </p:nvPicPr>
        <p:blipFill rotWithShape="1">
          <a:blip r:embed="rId2">
            <a:alphaModFix/>
          </a:blip>
          <a:srcRect/>
          <a:stretch/>
        </p:blipFill>
        <p:spPr>
          <a:xfrm>
            <a:off x="722312" y="292100"/>
            <a:ext cx="3161349" cy="21886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Titillium Web"/>
                <a:ea typeface="Titillium Web"/>
                <a:cs typeface="Titillium Web"/>
                <a:sym typeface="Titillium Web"/>
              </a:defRPr>
            </a:lvl1pPr>
            <a:lvl2pPr marL="457200" marR="0" lvl="1" indent="0" algn="l" rtl="0">
              <a:spcBef>
                <a:spcPts val="400"/>
              </a:spcBef>
              <a:buClr>
                <a:srgbClr val="415B60"/>
              </a:buClr>
              <a:buFont typeface="Arial"/>
              <a:buNone/>
              <a:defRPr sz="2000" b="1" i="0" u="none" strike="noStrike" cap="none">
                <a:solidFill>
                  <a:srgbClr val="415B60"/>
                </a:solidFill>
                <a:latin typeface="Titillium Web"/>
                <a:ea typeface="Titillium Web"/>
                <a:cs typeface="Titillium Web"/>
                <a:sym typeface="Titillium Web"/>
              </a:defRPr>
            </a:lvl2pPr>
            <a:lvl3pPr marL="914400" marR="0" lvl="2" indent="0" algn="l" rtl="0">
              <a:spcBef>
                <a:spcPts val="360"/>
              </a:spcBef>
              <a:buClr>
                <a:schemeClr val="dk1"/>
              </a:buClr>
              <a:buFont typeface="Arial"/>
              <a:buNone/>
              <a:defRPr sz="1800" b="1" i="0" u="none" strike="noStrike" cap="none">
                <a:solidFill>
                  <a:schemeClr val="dk1"/>
                </a:solidFill>
                <a:latin typeface="Titillium Web"/>
                <a:ea typeface="Titillium Web"/>
                <a:cs typeface="Titillium Web"/>
                <a:sym typeface="Titillium Web"/>
              </a:defRPr>
            </a:lvl3pPr>
            <a:lvl4pPr marL="1371600" marR="0" lvl="3" indent="0" algn="l" rtl="0">
              <a:spcBef>
                <a:spcPts val="320"/>
              </a:spcBef>
              <a:buClr>
                <a:srgbClr val="415B60"/>
              </a:buClr>
              <a:buFont typeface="Arial"/>
              <a:buNone/>
              <a:defRPr sz="1600" b="1" i="0" u="none" strike="noStrike" cap="none">
                <a:solidFill>
                  <a:srgbClr val="415B60"/>
                </a:solidFill>
                <a:latin typeface="Titillium Web"/>
                <a:ea typeface="Titillium Web"/>
                <a:cs typeface="Titillium Web"/>
                <a:sym typeface="Titillium Web"/>
              </a:defRPr>
            </a:lvl4pPr>
            <a:lvl5pPr marL="1828800" marR="0" lvl="4" indent="0" algn="l" rtl="0">
              <a:spcBef>
                <a:spcPts val="320"/>
              </a:spcBef>
              <a:buClr>
                <a:schemeClr val="dk1"/>
              </a:buClr>
              <a:buFont typeface="Arial"/>
              <a:buNone/>
              <a:defRPr sz="1600" b="1" i="0" u="none" strike="noStrike" cap="none">
                <a:solidFill>
                  <a:schemeClr val="dk1"/>
                </a:solidFill>
                <a:latin typeface="Titillium Web"/>
                <a:ea typeface="Titillium Web"/>
                <a:cs typeface="Titillium Web"/>
                <a:sym typeface="Titillium Web"/>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1" i="0" u="none" strike="noStrike" cap="none">
                <a:solidFill>
                  <a:schemeClr val="dk1"/>
                </a:solidFill>
                <a:latin typeface="Titillium Web"/>
                <a:ea typeface="Titillium Web"/>
                <a:cs typeface="Titillium Web"/>
                <a:sym typeface="Titillium Web"/>
              </a:defRPr>
            </a:lvl1pPr>
            <a:lvl2pPr marL="742950" marR="0" lvl="1" indent="-15875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Titillium Web"/>
                <a:ea typeface="Titillium Web"/>
                <a:cs typeface="Titillium Web"/>
                <a:sym typeface="Titillium Web"/>
              </a:defRPr>
            </a:lvl3pPr>
            <a:lvl4pPr marL="1600200" marR="0" lvl="3" indent="-127000" algn="l" rtl="0">
              <a:spcBef>
                <a:spcPts val="320"/>
              </a:spcBef>
              <a:buClr>
                <a:srgbClr val="415B60"/>
              </a:buClr>
              <a:buSzPct val="100000"/>
              <a:buFont typeface="Arial"/>
              <a:buChar char="–"/>
              <a:defRPr sz="1600" b="0" i="0" u="none" strike="noStrike" cap="none">
                <a:solidFill>
                  <a:srgbClr val="415B60"/>
                </a:solidFill>
                <a:latin typeface="Titillium Web"/>
                <a:ea typeface="Titillium Web"/>
                <a:cs typeface="Titillium Web"/>
                <a:sym typeface="Titillium Web"/>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Titillium Web"/>
                <a:ea typeface="Titillium Web"/>
                <a:cs typeface="Titillium Web"/>
                <a:sym typeface="Titillium Web"/>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Titillium Web"/>
                <a:ea typeface="Titillium Web"/>
                <a:cs typeface="Titillium Web"/>
                <a:sym typeface="Titillium Web"/>
              </a:defRPr>
            </a:lvl1pPr>
            <a:lvl2pPr marL="457200" marR="0" lvl="1" indent="0" algn="l" rtl="0">
              <a:spcBef>
                <a:spcPts val="400"/>
              </a:spcBef>
              <a:buClr>
                <a:srgbClr val="415B60"/>
              </a:buClr>
              <a:buFont typeface="Arial"/>
              <a:buNone/>
              <a:defRPr sz="2000" b="1" i="0" u="none" strike="noStrike" cap="none">
                <a:solidFill>
                  <a:srgbClr val="415B60"/>
                </a:solidFill>
                <a:latin typeface="Titillium Web"/>
                <a:ea typeface="Titillium Web"/>
                <a:cs typeface="Titillium Web"/>
                <a:sym typeface="Titillium Web"/>
              </a:defRPr>
            </a:lvl2pPr>
            <a:lvl3pPr marL="914400" marR="0" lvl="2" indent="0" algn="l" rtl="0">
              <a:spcBef>
                <a:spcPts val="360"/>
              </a:spcBef>
              <a:buClr>
                <a:schemeClr val="dk1"/>
              </a:buClr>
              <a:buFont typeface="Arial"/>
              <a:buNone/>
              <a:defRPr sz="1800" b="1" i="0" u="none" strike="noStrike" cap="none">
                <a:solidFill>
                  <a:schemeClr val="dk1"/>
                </a:solidFill>
                <a:latin typeface="Titillium Web"/>
                <a:ea typeface="Titillium Web"/>
                <a:cs typeface="Titillium Web"/>
                <a:sym typeface="Titillium Web"/>
              </a:defRPr>
            </a:lvl3pPr>
            <a:lvl4pPr marL="1371600" marR="0" lvl="3" indent="0" algn="l" rtl="0">
              <a:spcBef>
                <a:spcPts val="320"/>
              </a:spcBef>
              <a:buClr>
                <a:srgbClr val="415B60"/>
              </a:buClr>
              <a:buFont typeface="Arial"/>
              <a:buNone/>
              <a:defRPr sz="1600" b="1" i="0" u="none" strike="noStrike" cap="none">
                <a:solidFill>
                  <a:srgbClr val="415B60"/>
                </a:solidFill>
                <a:latin typeface="Titillium Web"/>
                <a:ea typeface="Titillium Web"/>
                <a:cs typeface="Titillium Web"/>
                <a:sym typeface="Titillium Web"/>
              </a:defRPr>
            </a:lvl4pPr>
            <a:lvl5pPr marL="1828800" marR="0" lvl="4" indent="0" algn="l" rtl="0">
              <a:spcBef>
                <a:spcPts val="320"/>
              </a:spcBef>
              <a:buClr>
                <a:schemeClr val="dk1"/>
              </a:buClr>
              <a:buFont typeface="Arial"/>
              <a:buNone/>
              <a:defRPr sz="1600" b="1" i="0" u="none" strike="noStrike" cap="none">
                <a:solidFill>
                  <a:schemeClr val="dk1"/>
                </a:solidFill>
                <a:latin typeface="Titillium Web"/>
                <a:ea typeface="Titillium Web"/>
                <a:cs typeface="Titillium Web"/>
                <a:sym typeface="Titillium Web"/>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1" i="0" u="none" strike="noStrike" cap="none">
                <a:solidFill>
                  <a:schemeClr val="dk1"/>
                </a:solidFill>
                <a:latin typeface="Titillium Web"/>
                <a:ea typeface="Titillium Web"/>
                <a:cs typeface="Titillium Web"/>
                <a:sym typeface="Titillium Web"/>
              </a:defRPr>
            </a:lvl1pPr>
            <a:lvl2pPr marL="742950" marR="0" lvl="1" indent="-15875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Titillium Web"/>
                <a:ea typeface="Titillium Web"/>
                <a:cs typeface="Titillium Web"/>
                <a:sym typeface="Titillium Web"/>
              </a:defRPr>
            </a:lvl3pPr>
            <a:lvl4pPr marL="1600200" marR="0" lvl="3" indent="-127000" algn="l" rtl="0">
              <a:spcBef>
                <a:spcPts val="320"/>
              </a:spcBef>
              <a:buClr>
                <a:srgbClr val="415B60"/>
              </a:buClr>
              <a:buSzPct val="100000"/>
              <a:buFont typeface="Arial"/>
              <a:buChar char="–"/>
              <a:defRPr sz="1600" b="0" i="0" u="none" strike="noStrike" cap="none">
                <a:solidFill>
                  <a:srgbClr val="415B60"/>
                </a:solidFill>
                <a:latin typeface="Titillium Web"/>
                <a:ea typeface="Titillium Web"/>
                <a:cs typeface="Titillium Web"/>
                <a:sym typeface="Titillium Web"/>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Titillium Web"/>
                <a:ea typeface="Titillium Web"/>
                <a:cs typeface="Titillium Web"/>
                <a:sym typeface="Titillium Web"/>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58" name="Shape 58" descr="DAWI Geese.png"/>
          <p:cNvPicPr preferRelativeResize="0"/>
          <p:nvPr/>
        </p:nvPicPr>
        <p:blipFill rotWithShape="1">
          <a:blip r:embed="rId2">
            <a:alphaModFix amt="41000"/>
          </a:blip>
          <a:srcRect/>
          <a:stretch/>
        </p:blipFill>
        <p:spPr>
          <a:xfrm>
            <a:off x="457200" y="5065335"/>
            <a:ext cx="2425700" cy="16561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3" name="Shape 63" descr="DAWI Geese.png"/>
          <p:cNvPicPr preferRelativeResize="0"/>
          <p:nvPr/>
        </p:nvPicPr>
        <p:blipFill rotWithShape="1">
          <a:blip r:embed="rId2">
            <a:alphaModFix amt="41000"/>
          </a:blip>
          <a:srcRect/>
          <a:stretch/>
        </p:blipFill>
        <p:spPr>
          <a:xfrm>
            <a:off x="457200" y="5065335"/>
            <a:ext cx="2425700" cy="16561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415B60"/>
              </a:buClr>
              <a:buFont typeface="Titillium Web"/>
              <a:buNone/>
              <a:defRPr sz="20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Titillium Web"/>
                <a:ea typeface="Titillium Web"/>
                <a:cs typeface="Titillium Web"/>
                <a:sym typeface="Titillium Web"/>
              </a:defRPr>
            </a:lvl1pPr>
            <a:lvl2pPr marL="742950" marR="0" lvl="1" indent="-107950" algn="l" rtl="0">
              <a:spcBef>
                <a:spcPts val="560"/>
              </a:spcBef>
              <a:buClr>
                <a:srgbClr val="415B60"/>
              </a:buClr>
              <a:buSzPct val="100000"/>
              <a:buFont typeface="Arial"/>
              <a:buChar char="–"/>
              <a:defRPr sz="2800" b="0" i="0" u="none" strike="noStrike" cap="none">
                <a:solidFill>
                  <a:srgbClr val="415B60"/>
                </a:solidFill>
                <a:latin typeface="Titillium Web"/>
                <a:ea typeface="Titillium Web"/>
                <a:cs typeface="Titillium Web"/>
                <a:sym typeface="Titillium Web"/>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tillium Web"/>
                <a:ea typeface="Titillium Web"/>
                <a:cs typeface="Titillium Web"/>
                <a:sym typeface="Titillium Web"/>
              </a:defRPr>
            </a:lvl3pPr>
            <a:lvl4pPr marL="1600200" marR="0" lvl="3" indent="-10160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1" i="0" u="none" strike="noStrike" cap="none">
                <a:solidFill>
                  <a:schemeClr val="dk1"/>
                </a:solidFill>
                <a:latin typeface="Titillium Web"/>
                <a:ea typeface="Titillium Web"/>
                <a:cs typeface="Titillium Web"/>
                <a:sym typeface="Titillium Web"/>
              </a:defRPr>
            </a:lvl1pPr>
            <a:lvl2pPr marL="457200" marR="0" lvl="1" indent="0" algn="l" rtl="0">
              <a:spcBef>
                <a:spcPts val="240"/>
              </a:spcBef>
              <a:buClr>
                <a:srgbClr val="415B60"/>
              </a:buClr>
              <a:buFont typeface="Arial"/>
              <a:buNone/>
              <a:defRPr sz="1200" b="0" i="0" u="none" strike="noStrike" cap="none">
                <a:solidFill>
                  <a:srgbClr val="415B60"/>
                </a:solidFill>
                <a:latin typeface="Titillium Web"/>
                <a:ea typeface="Titillium Web"/>
                <a:cs typeface="Titillium Web"/>
                <a:sym typeface="Titillium Web"/>
              </a:defRPr>
            </a:lvl2pPr>
            <a:lvl3pPr marL="914400" marR="0" lvl="2" indent="0" algn="l" rtl="0">
              <a:spcBef>
                <a:spcPts val="200"/>
              </a:spcBef>
              <a:buClr>
                <a:schemeClr val="dk1"/>
              </a:buClr>
              <a:buFont typeface="Arial"/>
              <a:buNone/>
              <a:defRPr sz="1000" b="0" i="0" u="none" strike="noStrike" cap="none">
                <a:solidFill>
                  <a:schemeClr val="dk1"/>
                </a:solidFill>
                <a:latin typeface="Titillium Web"/>
                <a:ea typeface="Titillium Web"/>
                <a:cs typeface="Titillium Web"/>
                <a:sym typeface="Titillium Web"/>
              </a:defRPr>
            </a:lvl3pPr>
            <a:lvl4pPr marL="1371600" marR="0" lvl="3" indent="0" algn="l" rtl="0">
              <a:spcBef>
                <a:spcPts val="180"/>
              </a:spcBef>
              <a:buClr>
                <a:srgbClr val="415B60"/>
              </a:buClr>
              <a:buFont typeface="Arial"/>
              <a:buNone/>
              <a:defRPr sz="900" b="0" i="0" u="none" strike="noStrike" cap="none">
                <a:solidFill>
                  <a:srgbClr val="415B60"/>
                </a:solidFill>
                <a:latin typeface="Titillium Web"/>
                <a:ea typeface="Titillium Web"/>
                <a:cs typeface="Titillium Web"/>
                <a:sym typeface="Titillium Web"/>
              </a:defRPr>
            </a:lvl4pPr>
            <a:lvl5pPr marL="1828800" marR="0" lvl="4" indent="0" algn="l" rtl="0">
              <a:spcBef>
                <a:spcPts val="180"/>
              </a:spcBef>
              <a:buClr>
                <a:schemeClr val="dk1"/>
              </a:buClr>
              <a:buFont typeface="Arial"/>
              <a:buNone/>
              <a:defRPr sz="900" b="0" i="0" u="none" strike="noStrike" cap="none">
                <a:solidFill>
                  <a:schemeClr val="dk1"/>
                </a:solidFill>
                <a:latin typeface="Titillium Web"/>
                <a:ea typeface="Titillium Web"/>
                <a:cs typeface="Titillium Web"/>
                <a:sym typeface="Titillium Web"/>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rgbClr val="415B60"/>
              </a:buClr>
              <a:buFont typeface="Titillium Web"/>
              <a:buNone/>
              <a:defRPr sz="20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Titillium Web"/>
                <a:ea typeface="Titillium Web"/>
                <a:cs typeface="Titillium Web"/>
                <a:sym typeface="Titillium Web"/>
              </a:defRPr>
            </a:lvl1pPr>
            <a:lvl2pPr marL="457200" marR="0" lvl="1" indent="0" algn="l" rtl="0">
              <a:spcBef>
                <a:spcPts val="560"/>
              </a:spcBef>
              <a:buClr>
                <a:srgbClr val="415B60"/>
              </a:buClr>
              <a:buFont typeface="Arial"/>
              <a:buNone/>
              <a:defRPr sz="2800" b="0" i="0" u="none" strike="noStrike" cap="none">
                <a:solidFill>
                  <a:srgbClr val="415B60"/>
                </a:solidFill>
                <a:latin typeface="Titillium Web"/>
                <a:ea typeface="Titillium Web"/>
                <a:cs typeface="Titillium Web"/>
                <a:sym typeface="Titillium Web"/>
              </a:defRPr>
            </a:lvl2pPr>
            <a:lvl3pPr marL="914400" marR="0" lvl="2" indent="0" algn="l" rtl="0">
              <a:spcBef>
                <a:spcPts val="480"/>
              </a:spcBef>
              <a:buClr>
                <a:schemeClr val="dk1"/>
              </a:buClr>
              <a:buFont typeface="Arial"/>
              <a:buNone/>
              <a:defRPr sz="2400" b="0" i="0" u="none" strike="noStrike" cap="none">
                <a:solidFill>
                  <a:schemeClr val="dk1"/>
                </a:solidFill>
                <a:latin typeface="Titillium Web"/>
                <a:ea typeface="Titillium Web"/>
                <a:cs typeface="Titillium Web"/>
                <a:sym typeface="Titillium Web"/>
              </a:defRPr>
            </a:lvl3pPr>
            <a:lvl4pPr marL="1371600" marR="0" lvl="3" indent="0" algn="l" rtl="0">
              <a:spcBef>
                <a:spcPts val="400"/>
              </a:spcBef>
              <a:buClr>
                <a:srgbClr val="415B60"/>
              </a:buClr>
              <a:buFont typeface="Arial"/>
              <a:buNone/>
              <a:defRPr sz="2000" b="0" i="0" u="none" strike="noStrike" cap="none">
                <a:solidFill>
                  <a:srgbClr val="415B60"/>
                </a:solidFill>
                <a:latin typeface="Titillium Web"/>
                <a:ea typeface="Titillium Web"/>
                <a:cs typeface="Titillium Web"/>
                <a:sym typeface="Titillium Web"/>
              </a:defRPr>
            </a:lvl4pPr>
            <a:lvl5pPr marL="1828800" marR="0" lvl="4" indent="0" algn="l" rtl="0">
              <a:spcBef>
                <a:spcPts val="400"/>
              </a:spcBef>
              <a:buClr>
                <a:schemeClr val="dk1"/>
              </a:buClr>
              <a:buFont typeface="Arial"/>
              <a:buNone/>
              <a:defRPr sz="2000" b="0" i="0" u="none" strike="noStrike" cap="none">
                <a:solidFill>
                  <a:schemeClr val="dk1"/>
                </a:solidFill>
                <a:latin typeface="Titillium Web"/>
                <a:ea typeface="Titillium Web"/>
                <a:cs typeface="Titillium Web"/>
                <a:sym typeface="Titillium Web"/>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1" i="0" u="none" strike="noStrike" cap="none">
                <a:solidFill>
                  <a:schemeClr val="dk1"/>
                </a:solidFill>
                <a:latin typeface="Titillium Web"/>
                <a:ea typeface="Titillium Web"/>
                <a:cs typeface="Titillium Web"/>
                <a:sym typeface="Titillium Web"/>
              </a:defRPr>
            </a:lvl1pPr>
            <a:lvl2pPr marL="457200" marR="0" lvl="1" indent="0" algn="l" rtl="0">
              <a:spcBef>
                <a:spcPts val="240"/>
              </a:spcBef>
              <a:buClr>
                <a:srgbClr val="415B60"/>
              </a:buClr>
              <a:buFont typeface="Arial"/>
              <a:buNone/>
              <a:defRPr sz="1200" b="0" i="0" u="none" strike="noStrike" cap="none">
                <a:solidFill>
                  <a:srgbClr val="415B60"/>
                </a:solidFill>
                <a:latin typeface="Titillium Web"/>
                <a:ea typeface="Titillium Web"/>
                <a:cs typeface="Titillium Web"/>
                <a:sym typeface="Titillium Web"/>
              </a:defRPr>
            </a:lvl2pPr>
            <a:lvl3pPr marL="914400" marR="0" lvl="2" indent="0" algn="l" rtl="0">
              <a:spcBef>
                <a:spcPts val="200"/>
              </a:spcBef>
              <a:buClr>
                <a:schemeClr val="dk1"/>
              </a:buClr>
              <a:buFont typeface="Arial"/>
              <a:buNone/>
              <a:defRPr sz="1000" b="0" i="0" u="none" strike="noStrike" cap="none">
                <a:solidFill>
                  <a:schemeClr val="dk1"/>
                </a:solidFill>
                <a:latin typeface="Titillium Web"/>
                <a:ea typeface="Titillium Web"/>
                <a:cs typeface="Titillium Web"/>
                <a:sym typeface="Titillium Web"/>
              </a:defRPr>
            </a:lvl3pPr>
            <a:lvl4pPr marL="1371600" marR="0" lvl="3" indent="0" algn="l" rtl="0">
              <a:spcBef>
                <a:spcPts val="180"/>
              </a:spcBef>
              <a:buClr>
                <a:srgbClr val="415B60"/>
              </a:buClr>
              <a:buFont typeface="Arial"/>
              <a:buNone/>
              <a:defRPr sz="900" b="0" i="0" u="none" strike="noStrike" cap="none">
                <a:solidFill>
                  <a:srgbClr val="415B60"/>
                </a:solidFill>
                <a:latin typeface="Titillium Web"/>
                <a:ea typeface="Titillium Web"/>
                <a:cs typeface="Titillium Web"/>
                <a:sym typeface="Titillium Web"/>
              </a:defRPr>
            </a:lvl4pPr>
            <a:lvl5pPr marL="1828800" marR="0" lvl="4" indent="0" algn="l" rtl="0">
              <a:spcBef>
                <a:spcPts val="180"/>
              </a:spcBef>
              <a:buClr>
                <a:schemeClr val="dk1"/>
              </a:buClr>
              <a:buFont typeface="Arial"/>
              <a:buNone/>
              <a:defRPr sz="900" b="0" i="0" u="none" strike="noStrike" cap="none">
                <a:solidFill>
                  <a:schemeClr val="dk1"/>
                </a:solidFill>
                <a:latin typeface="Titillium Web"/>
                <a:ea typeface="Titillium Web"/>
                <a:cs typeface="Titillium Web"/>
                <a:sym typeface="Titillium Web"/>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415B60"/>
              </a:buClr>
              <a:buFont typeface="Titillium Web"/>
              <a:buNone/>
              <a:defRPr sz="4400" b="1" i="0" u="none" strike="noStrike" cap="none">
                <a:solidFill>
                  <a:srgbClr val="415B60"/>
                </a:solidFill>
                <a:latin typeface="Titillium Web"/>
                <a:ea typeface="Titillium Web"/>
                <a:cs typeface="Titillium Web"/>
                <a:sym typeface="Titillium Web"/>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Titillium Web"/>
                <a:ea typeface="Titillium Web"/>
                <a:cs typeface="Titillium Web"/>
                <a:sym typeface="Titillium Web"/>
              </a:defRPr>
            </a:lvl1pPr>
            <a:lvl2pPr marL="742950" marR="0" lvl="1" indent="-107950" algn="l" rtl="0">
              <a:spcBef>
                <a:spcPts val="560"/>
              </a:spcBef>
              <a:buClr>
                <a:srgbClr val="415B60"/>
              </a:buClr>
              <a:buSzPct val="100000"/>
              <a:buFont typeface="Arial"/>
              <a:buChar char="–"/>
              <a:defRPr sz="2800" b="0" i="0" u="none" strike="noStrike" cap="none">
                <a:solidFill>
                  <a:srgbClr val="415B60"/>
                </a:solidFill>
                <a:latin typeface="Titillium Web"/>
                <a:ea typeface="Titillium Web"/>
                <a:cs typeface="Titillium Web"/>
                <a:sym typeface="Titillium Web"/>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tillium Web"/>
                <a:ea typeface="Titillium Web"/>
                <a:cs typeface="Titillium Web"/>
                <a:sym typeface="Titillium Web"/>
              </a:defRPr>
            </a:lvl3pPr>
            <a:lvl4pPr marL="1600200" marR="0" lvl="3" indent="-101600" algn="l" rtl="0">
              <a:spcBef>
                <a:spcPts val="400"/>
              </a:spcBef>
              <a:buClr>
                <a:srgbClr val="415B60"/>
              </a:buClr>
              <a:buSzPct val="100000"/>
              <a:buFont typeface="Arial"/>
              <a:buChar char="–"/>
              <a:defRPr sz="2000" b="0" i="0" u="none" strike="noStrike" cap="none">
                <a:solidFill>
                  <a:srgbClr val="415B60"/>
                </a:solidFill>
                <a:latin typeface="Titillium Web"/>
                <a:ea typeface="Titillium Web"/>
                <a:cs typeface="Titillium Web"/>
                <a:sym typeface="Titillium Web"/>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tillium Web"/>
                <a:ea typeface="Titillium Web"/>
                <a:cs typeface="Titillium Web"/>
                <a:sym typeface="Titillium Web"/>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D</a:t>
            </a:r>
            <a:r>
              <a:rPr lang="en-US"/>
              <a:t>iseñar y llevar a cabo reuniones efectivas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Dificultades de la facilitación</a:t>
            </a:r>
          </a:p>
        </p:txBody>
      </p:sp>
      <p:pic>
        <p:nvPicPr>
          <p:cNvPr id="190" name="Shape 190"/>
          <p:cNvPicPr preferRelativeResize="0"/>
          <p:nvPr/>
        </p:nvPicPr>
        <p:blipFill rotWithShape="1">
          <a:blip r:embed="rId3">
            <a:alphaModFix/>
          </a:blip>
          <a:srcRect l="6835" r="7531" b="8558"/>
          <a:stretch/>
        </p:blipFill>
        <p:spPr>
          <a:xfrm>
            <a:off x="798287" y="2315028"/>
            <a:ext cx="3661331" cy="2935221"/>
          </a:xfrm>
          <a:prstGeom prst="rect">
            <a:avLst/>
          </a:prstGeom>
          <a:noFill/>
          <a:ln>
            <a:noFill/>
          </a:ln>
          <a:effectLst>
            <a:outerShdw blurRad="190500" algn="tl" rotWithShape="0">
              <a:srgbClr val="000000">
                <a:alpha val="69803"/>
              </a:srgbClr>
            </a:outerShdw>
          </a:effectLst>
        </p:spPr>
      </p:pic>
      <p:sp>
        <p:nvSpPr>
          <p:cNvPr id="191" name="Shape 191"/>
          <p:cNvSpPr txBox="1"/>
          <p:nvPr/>
        </p:nvSpPr>
        <p:spPr>
          <a:xfrm>
            <a:off x="5424900" y="2315025"/>
            <a:ext cx="2678700" cy="852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Titillium Web"/>
                <a:ea typeface="Titillium Web"/>
                <a:cs typeface="Titillium Web"/>
                <a:sym typeface="Titillium Web"/>
              </a:rPr>
              <a:t>¿Estancada?</a:t>
            </a:r>
          </a:p>
          <a:p>
            <a:pPr marL="0" marR="0" lvl="0" indent="0" algn="l" rtl="0">
              <a:spcBef>
                <a:spcPts val="0"/>
              </a:spcBef>
              <a:buNone/>
            </a:pPr>
            <a:endParaRPr sz="3000" b="1">
              <a:solidFill>
                <a:schemeClr val="dk1"/>
              </a:solidFill>
              <a:latin typeface="Titillium Web"/>
              <a:ea typeface="Titillium Web"/>
              <a:cs typeface="Titillium Web"/>
              <a:sym typeface="Titillium Web"/>
            </a:endParaRPr>
          </a:p>
          <a:p>
            <a:pPr marL="0" marR="0" lvl="0" indent="0" algn="l" rtl="0">
              <a:spcBef>
                <a:spcPts val="0"/>
              </a:spcBef>
              <a:buNone/>
            </a:pPr>
            <a:endParaRPr sz="3000" b="1">
              <a:solidFill>
                <a:schemeClr val="dk1"/>
              </a:solidFill>
              <a:latin typeface="Titillium Web"/>
              <a:ea typeface="Titillium Web"/>
              <a:cs typeface="Titillium Web"/>
              <a:sym typeface="Titillium Web"/>
            </a:endParaRPr>
          </a:p>
        </p:txBody>
      </p:sp>
      <p:sp>
        <p:nvSpPr>
          <p:cNvPr id="192" name="Shape 192"/>
          <p:cNvSpPr/>
          <p:nvPr/>
        </p:nvSpPr>
        <p:spPr>
          <a:xfrm>
            <a:off x="5424900" y="3515350"/>
            <a:ext cx="3570600" cy="554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Titillium Web"/>
                <a:ea typeface="Titillium Web"/>
                <a:cs typeface="Titillium Web"/>
                <a:sym typeface="Titillium Web"/>
              </a:rPr>
              <a:t>¿Cometió un error? </a:t>
            </a:r>
          </a:p>
        </p:txBody>
      </p:sp>
      <p:sp>
        <p:nvSpPr>
          <p:cNvPr id="193" name="Shape 193"/>
          <p:cNvSpPr txBox="1"/>
          <p:nvPr/>
        </p:nvSpPr>
        <p:spPr>
          <a:xfrm>
            <a:off x="5424899" y="4696250"/>
            <a:ext cx="3661200" cy="554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Titillium Web"/>
                <a:ea typeface="Titillium Web"/>
                <a:cs typeface="Titillium Web"/>
                <a:sym typeface="Titillium Web"/>
              </a:rPr>
              <a:t>¿Toque de atención?</a:t>
            </a:r>
          </a:p>
          <a:p>
            <a:pPr marL="0" marR="0" lvl="0" indent="0" algn="l" rtl="0">
              <a:spcBef>
                <a:spcPts val="0"/>
              </a:spcBef>
              <a:buSzPct val="25000"/>
              <a:buNone/>
            </a:pPr>
            <a:r>
              <a:rPr lang="en-US" sz="3000" b="1">
                <a:solidFill>
                  <a:schemeClr val="dk1"/>
                </a:solidFill>
                <a:latin typeface="Titillium Web"/>
                <a:ea typeface="Titillium Web"/>
                <a:cs typeface="Titillium Web"/>
                <a:sym typeface="Titillium Web"/>
              </a:rPr>
              <a:t>(alarma)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Resumen de Facilitación</a:t>
            </a:r>
          </a:p>
        </p:txBody>
      </p:sp>
      <p:grpSp>
        <p:nvGrpSpPr>
          <p:cNvPr id="199" name="Shape 199"/>
          <p:cNvGrpSpPr/>
          <p:nvPr/>
        </p:nvGrpSpPr>
        <p:grpSpPr>
          <a:xfrm>
            <a:off x="1975986" y="1413017"/>
            <a:ext cx="5235568" cy="4854495"/>
            <a:chOff x="1018044" y="-4620"/>
            <a:chExt cx="5235568" cy="4854495"/>
          </a:xfrm>
        </p:grpSpPr>
        <p:sp>
          <p:nvSpPr>
            <p:cNvPr id="200" name="Shape 200"/>
            <p:cNvSpPr/>
            <p:nvPr/>
          </p:nvSpPr>
          <p:spPr>
            <a:xfrm>
              <a:off x="1211458" y="-4620"/>
              <a:ext cx="4848737" cy="4848737"/>
            </a:xfrm>
            <a:custGeom>
              <a:avLst/>
              <a:gdLst/>
              <a:ahLst/>
              <a:cxnLst/>
              <a:rect l="0" t="0" r="0" b="0"/>
              <a:pathLst>
                <a:path w="120000" h="120000" extrusionOk="0">
                  <a:moveTo>
                    <a:pt x="74944" y="5416"/>
                  </a:moveTo>
                  <a:lnTo>
                    <a:pt x="74944" y="5416"/>
                  </a:lnTo>
                  <a:cubicBezTo>
                    <a:pt x="100747" y="12481"/>
                    <a:pt x="118078" y="36650"/>
                    <a:pt x="116492" y="63356"/>
                  </a:cubicBezTo>
                  <a:cubicBezTo>
                    <a:pt x="114905" y="90062"/>
                    <a:pt x="94834" y="112008"/>
                    <a:pt x="68376" y="115968"/>
                  </a:cubicBezTo>
                  <a:cubicBezTo>
                    <a:pt x="41917" y="119928"/>
                    <a:pt x="16301" y="104819"/>
                    <a:pt x="6965" y="79748"/>
                  </a:cubicBezTo>
                  <a:cubicBezTo>
                    <a:pt x="-2370" y="54676"/>
                    <a:pt x="7126" y="26492"/>
                    <a:pt x="29730" y="12183"/>
                  </a:cubicBezTo>
                  <a:lnTo>
                    <a:pt x="28167" y="9169"/>
                  </a:lnTo>
                  <a:lnTo>
                    <a:pt x="35398" y="12573"/>
                  </a:lnTo>
                  <a:lnTo>
                    <a:pt x="34219" y="20837"/>
                  </a:lnTo>
                  <a:lnTo>
                    <a:pt x="32656" y="17824"/>
                  </a:lnTo>
                  <a:cubicBezTo>
                    <a:pt x="12762" y="30723"/>
                    <a:pt x="4586" y="55770"/>
                    <a:pt x="13040" y="77921"/>
                  </a:cubicBezTo>
                  <a:cubicBezTo>
                    <a:pt x="21494" y="100073"/>
                    <a:pt x="44279" y="113304"/>
                    <a:pt x="67708" y="109668"/>
                  </a:cubicBezTo>
                  <a:cubicBezTo>
                    <a:pt x="91138" y="106032"/>
                    <a:pt x="108840" y="86516"/>
                    <a:pt x="110182" y="62844"/>
                  </a:cubicBezTo>
                  <a:cubicBezTo>
                    <a:pt x="111524" y="39172"/>
                    <a:pt x="96141" y="17781"/>
                    <a:pt x="73272" y="11520"/>
                  </a:cubicBezTo>
                  <a:close/>
                </a:path>
              </a:pathLst>
            </a:custGeom>
            <a:solidFill>
              <a:srgbClr val="CEE2E1"/>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2721544" y="1523"/>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02" name="Shape 202"/>
            <p:cNvSpPr txBox="1"/>
            <p:nvPr/>
          </p:nvSpPr>
          <p:spPr>
            <a:xfrm>
              <a:off x="2766176" y="46155"/>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rgbClr val="222222"/>
                  </a:solidFill>
                  <a:latin typeface="Titillium Web"/>
                  <a:ea typeface="Titillium Web"/>
                  <a:cs typeface="Titillium Web"/>
                  <a:sym typeface="Titillium Web"/>
                </a:rPr>
                <a:t>Apertura</a:t>
              </a:r>
            </a:p>
          </p:txBody>
        </p:sp>
        <p:sp>
          <p:nvSpPr>
            <p:cNvPr id="203" name="Shape 203"/>
            <p:cNvSpPr/>
            <p:nvPr/>
          </p:nvSpPr>
          <p:spPr>
            <a:xfrm>
              <a:off x="4425046" y="985041"/>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04" name="Shape 204"/>
            <p:cNvSpPr txBox="1"/>
            <p:nvPr/>
          </p:nvSpPr>
          <p:spPr>
            <a:xfrm>
              <a:off x="4469678" y="1029673"/>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chemeClr val="lt1"/>
                  </a:solidFill>
                  <a:latin typeface="Calibri"/>
                  <a:ea typeface="Calibri"/>
                  <a:cs typeface="Calibri"/>
                  <a:sym typeface="Calibri"/>
                </a:rPr>
                <a:t>Enmarcar</a:t>
              </a:r>
            </a:p>
          </p:txBody>
        </p:sp>
        <p:sp>
          <p:nvSpPr>
            <p:cNvPr id="205" name="Shape 205"/>
            <p:cNvSpPr/>
            <p:nvPr/>
          </p:nvSpPr>
          <p:spPr>
            <a:xfrm>
              <a:off x="4425046" y="2952075"/>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06" name="Shape 206"/>
            <p:cNvSpPr txBox="1"/>
            <p:nvPr/>
          </p:nvSpPr>
          <p:spPr>
            <a:xfrm>
              <a:off x="4469678" y="2996707"/>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chemeClr val="lt1"/>
                  </a:solidFill>
                  <a:latin typeface="Calibri"/>
                  <a:ea typeface="Calibri"/>
                  <a:cs typeface="Calibri"/>
                  <a:sym typeface="Calibri"/>
                </a:rPr>
                <a:t>Establecer reglas del juego</a:t>
              </a:r>
            </a:p>
          </p:txBody>
        </p:sp>
        <p:sp>
          <p:nvSpPr>
            <p:cNvPr id="207" name="Shape 207"/>
            <p:cNvSpPr/>
            <p:nvPr/>
          </p:nvSpPr>
          <p:spPr>
            <a:xfrm>
              <a:off x="2721544" y="3935592"/>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08" name="Shape 208"/>
            <p:cNvSpPr txBox="1"/>
            <p:nvPr/>
          </p:nvSpPr>
          <p:spPr>
            <a:xfrm>
              <a:off x="2766176" y="3980223"/>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chemeClr val="lt1"/>
                  </a:solidFill>
                  <a:latin typeface="Calibri"/>
                  <a:ea typeface="Calibri"/>
                  <a:cs typeface="Calibri"/>
                  <a:sym typeface="Calibri"/>
                </a:rPr>
                <a:t>Manejo del tiempo</a:t>
              </a:r>
            </a:p>
          </p:txBody>
        </p:sp>
        <p:sp>
          <p:nvSpPr>
            <p:cNvPr id="209" name="Shape 209"/>
            <p:cNvSpPr/>
            <p:nvPr/>
          </p:nvSpPr>
          <p:spPr>
            <a:xfrm>
              <a:off x="1018044" y="2952075"/>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10" name="Shape 210"/>
            <p:cNvSpPr txBox="1"/>
            <p:nvPr/>
          </p:nvSpPr>
          <p:spPr>
            <a:xfrm>
              <a:off x="1062675" y="2996707"/>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chemeClr val="lt1"/>
                  </a:solidFill>
                  <a:latin typeface="Calibri"/>
                  <a:ea typeface="Calibri"/>
                  <a:cs typeface="Calibri"/>
                  <a:sym typeface="Calibri"/>
                </a:rPr>
                <a:t>Evaluación</a:t>
              </a:r>
            </a:p>
          </p:txBody>
        </p:sp>
        <p:sp>
          <p:nvSpPr>
            <p:cNvPr id="211" name="Shape 211"/>
            <p:cNvSpPr/>
            <p:nvPr/>
          </p:nvSpPr>
          <p:spPr>
            <a:xfrm>
              <a:off x="1018044" y="985041"/>
              <a:ext cx="1828565" cy="914282"/>
            </a:xfrm>
            <a:prstGeom prst="roundRect">
              <a:avLst>
                <a:gd name="adj" fmla="val 16667"/>
              </a:avLst>
            </a:prstGeom>
            <a:solidFill>
              <a:srgbClr val="43ADA6"/>
            </a:solidFill>
            <a:ln>
              <a:noFill/>
            </a:ln>
          </p:spPr>
          <p:txBody>
            <a:bodyPr lIns="91425" tIns="91425" rIns="91425" bIns="91425" anchor="ctr" anchorCtr="0">
              <a:noAutofit/>
            </a:bodyPr>
            <a:lstStyle/>
            <a:p>
              <a:pPr lvl="0">
                <a:spcBef>
                  <a:spcPts val="0"/>
                </a:spcBef>
                <a:buNone/>
              </a:pPr>
              <a:endParaRPr/>
            </a:p>
          </p:txBody>
        </p:sp>
        <p:sp>
          <p:nvSpPr>
            <p:cNvPr id="212" name="Shape 212"/>
            <p:cNvSpPr txBox="1"/>
            <p:nvPr/>
          </p:nvSpPr>
          <p:spPr>
            <a:xfrm>
              <a:off x="1062675" y="1029673"/>
              <a:ext cx="1739302" cy="825018"/>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0"/>
                </a:spcAft>
                <a:buSzPct val="25000"/>
                <a:buNone/>
              </a:pPr>
              <a:r>
                <a:rPr lang="en-US" sz="2200">
                  <a:solidFill>
                    <a:schemeClr val="lt1"/>
                  </a:solidFill>
                  <a:latin typeface="Calibri"/>
                  <a:ea typeface="Calibri"/>
                  <a:cs typeface="Calibri"/>
                  <a:sym typeface="Calibri"/>
                </a:rPr>
                <a:t>Cierre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1222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b="1" i="0" u="none" strike="noStrike" cap="none">
                <a:solidFill>
                  <a:srgbClr val="415B60"/>
                </a:solidFill>
                <a:latin typeface="Titillium Web"/>
                <a:ea typeface="Titillium Web"/>
                <a:cs typeface="Titillium Web"/>
                <a:sym typeface="Titillium Web"/>
              </a:rPr>
              <a:t>P</a:t>
            </a:r>
            <a:r>
              <a:rPr lang="en-US" sz="3959"/>
              <a:t>lanificar su Reunión</a:t>
            </a:r>
            <a:r>
              <a:rPr lang="en-US" sz="3959" b="1" i="0" u="none" strike="noStrike" cap="none">
                <a:solidFill>
                  <a:srgbClr val="415B60"/>
                </a:solidFill>
                <a:latin typeface="Titillium Web"/>
                <a:ea typeface="Titillium Web"/>
                <a:cs typeface="Titillium Web"/>
                <a:sym typeface="Titillium Web"/>
              </a:rPr>
              <a:t/>
            </a:r>
            <a:br>
              <a:rPr lang="en-US" sz="3959" b="1" i="0" u="none" strike="noStrike" cap="none">
                <a:solidFill>
                  <a:srgbClr val="415B60"/>
                </a:solidFill>
                <a:latin typeface="Titillium Web"/>
                <a:ea typeface="Titillium Web"/>
                <a:cs typeface="Titillium Web"/>
                <a:sym typeface="Titillium Web"/>
              </a:rPr>
            </a:br>
            <a:r>
              <a:rPr lang="en-US" sz="3600"/>
              <a:t>Preguntas preliminares</a:t>
            </a:r>
            <a:r>
              <a:rPr lang="en-US" sz="3600" b="1" i="0" u="none" strike="noStrike" cap="none">
                <a:solidFill>
                  <a:srgbClr val="415B60"/>
                </a:solidFill>
                <a:latin typeface="Titillium Web"/>
                <a:ea typeface="Titillium Web"/>
                <a:cs typeface="Titillium Web"/>
                <a:sym typeface="Titillium Web"/>
              </a:rPr>
              <a:t> </a:t>
            </a:r>
          </a:p>
        </p:txBody>
      </p:sp>
      <p:sp>
        <p:nvSpPr>
          <p:cNvPr id="219" name="Shape 219"/>
          <p:cNvSpPr txBox="1">
            <a:spLocks noGrp="1"/>
          </p:cNvSpPr>
          <p:nvPr>
            <p:ph type="body" idx="1"/>
          </p:nvPr>
        </p:nvSpPr>
        <p:spPr>
          <a:xfrm>
            <a:off x="457200" y="1371600"/>
            <a:ext cx="8229600" cy="50763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a:t>¿Es necesaria una reunión</a:t>
            </a:r>
            <a:r>
              <a:rPr lang="en-US" sz="2960" b="1" i="0" u="none" strike="noStrike" cap="none">
                <a:solidFill>
                  <a:schemeClr val="dk1"/>
                </a:solidFill>
                <a:latin typeface="Titillium Web"/>
                <a:ea typeface="Titillium Web"/>
                <a:cs typeface="Titillium Web"/>
                <a:sym typeface="Titillium Web"/>
              </a:rPr>
              <a:t>?</a:t>
            </a:r>
          </a:p>
          <a:p>
            <a:pPr marL="342900" marR="0" lvl="0" indent="-342900" algn="l" rtl="0">
              <a:lnSpc>
                <a:spcPct val="90000"/>
              </a:lnSpc>
              <a:spcBef>
                <a:spcPts val="592"/>
              </a:spcBef>
              <a:spcAft>
                <a:spcPts val="0"/>
              </a:spcAft>
              <a:buClr>
                <a:schemeClr val="accent1"/>
              </a:buClr>
              <a:buSzPct val="98666"/>
              <a:buFont typeface="Arial"/>
              <a:buChar char="•"/>
            </a:pPr>
            <a:r>
              <a:rPr lang="en-US" sz="2960">
                <a:solidFill>
                  <a:schemeClr val="accent1"/>
                </a:solidFill>
              </a:rPr>
              <a:t>¿Cuál es el propósito principal de la reunión</a:t>
            </a:r>
            <a:r>
              <a:rPr lang="en-US" sz="2960" b="1" i="0" u="none" strike="noStrike" cap="none">
                <a:solidFill>
                  <a:schemeClr val="accent1"/>
                </a:solidFill>
                <a:latin typeface="Titillium Web"/>
                <a:ea typeface="Titillium Web"/>
                <a:cs typeface="Titillium Web"/>
                <a:sym typeface="Titillium Web"/>
              </a:rPr>
              <a:t>?</a:t>
            </a:r>
          </a:p>
          <a:p>
            <a:pPr marL="342900" marR="0" lvl="0" indent="-342900" algn="l" rtl="0">
              <a:lnSpc>
                <a:spcPct val="90000"/>
              </a:lnSpc>
              <a:spcBef>
                <a:spcPts val="592"/>
              </a:spcBef>
              <a:spcAft>
                <a:spcPts val="0"/>
              </a:spcAft>
              <a:buClr>
                <a:schemeClr val="dk1"/>
              </a:buClr>
              <a:buSzPct val="98666"/>
              <a:buFont typeface="Arial"/>
              <a:buChar char="•"/>
            </a:pPr>
            <a:r>
              <a:rPr lang="en-US" sz="2960" b="1" i="0" u="none" strike="noStrike" cap="none">
                <a:solidFill>
                  <a:schemeClr val="dk1"/>
                </a:solidFill>
                <a:latin typeface="Titillium Web"/>
                <a:ea typeface="Titillium Web"/>
                <a:cs typeface="Titillium Web"/>
                <a:sym typeface="Titillium Web"/>
              </a:rPr>
              <a:t>P</a:t>
            </a:r>
            <a:r>
              <a:rPr lang="en-US" sz="2960"/>
              <a:t>ropósito</a:t>
            </a:r>
            <a:r>
              <a:rPr lang="en-US" sz="2960" b="1" i="0" u="none" strike="noStrike" cap="none">
                <a:solidFill>
                  <a:schemeClr val="dk1"/>
                </a:solidFill>
                <a:latin typeface="Titillium Web"/>
                <a:ea typeface="Titillium Web"/>
                <a:cs typeface="Titillium Web"/>
                <a:sym typeface="Titillium Web"/>
              </a:rPr>
              <a:t>:  ¿se puede decir en una frase </a:t>
            </a:r>
            <a:r>
              <a:rPr lang="en-US" sz="2960"/>
              <a:t>u oración para guiar la planificación</a:t>
            </a:r>
            <a:r>
              <a:rPr lang="en-US" sz="2960" b="1" i="0" u="none" strike="noStrike" cap="none">
                <a:solidFill>
                  <a:schemeClr val="dk1"/>
                </a:solidFill>
                <a:latin typeface="Titillium Web"/>
                <a:ea typeface="Titillium Web"/>
                <a:cs typeface="Titillium Web"/>
                <a:sym typeface="Titillium Web"/>
              </a:rPr>
              <a:t>?</a:t>
            </a:r>
          </a:p>
          <a:p>
            <a:pPr marL="342900" marR="0" lvl="0" indent="-342900" algn="l" rtl="0">
              <a:lnSpc>
                <a:spcPct val="90000"/>
              </a:lnSpc>
              <a:spcBef>
                <a:spcPts val="592"/>
              </a:spcBef>
              <a:spcAft>
                <a:spcPts val="0"/>
              </a:spcAft>
              <a:buClr>
                <a:schemeClr val="accent1"/>
              </a:buClr>
              <a:buSzPct val="98666"/>
              <a:buFont typeface="Arial"/>
              <a:buChar char="•"/>
            </a:pPr>
            <a:r>
              <a:rPr lang="en-US" sz="2960">
                <a:solidFill>
                  <a:schemeClr val="accent1"/>
                </a:solidFill>
              </a:rPr>
              <a:t>¿Qué queremos lograr</a:t>
            </a:r>
            <a:r>
              <a:rPr lang="en-US" sz="2960" b="1" i="0" u="none" strike="noStrike" cap="none">
                <a:solidFill>
                  <a:schemeClr val="accent1"/>
                </a:solidFill>
                <a:latin typeface="Titillium Web"/>
                <a:ea typeface="Titillium Web"/>
                <a:cs typeface="Titillium Web"/>
                <a:sym typeface="Titillium Web"/>
              </a:rPr>
              <a:t>?</a:t>
            </a:r>
          </a:p>
          <a:p>
            <a:pPr marL="342900" marR="0" lvl="0" indent="-342900" algn="l" rtl="0">
              <a:lnSpc>
                <a:spcPct val="90000"/>
              </a:lnSpc>
              <a:spcBef>
                <a:spcPts val="592"/>
              </a:spcBef>
              <a:spcAft>
                <a:spcPts val="0"/>
              </a:spcAft>
              <a:buClr>
                <a:schemeClr val="dk1"/>
              </a:buClr>
              <a:buSzPct val="98666"/>
              <a:buFont typeface="Arial"/>
              <a:buChar char="•"/>
            </a:pPr>
            <a:r>
              <a:rPr lang="en-US" sz="2960"/>
              <a:t>¿Quién debe estar ahí para lograrlo?</a:t>
            </a:r>
          </a:p>
          <a:p>
            <a:pPr marL="342900" marR="0" lvl="0" indent="-342900" algn="l" rtl="0">
              <a:lnSpc>
                <a:spcPct val="90000"/>
              </a:lnSpc>
              <a:spcBef>
                <a:spcPts val="592"/>
              </a:spcBef>
              <a:spcAft>
                <a:spcPts val="0"/>
              </a:spcAft>
              <a:buClr>
                <a:schemeClr val="accent1"/>
              </a:buClr>
              <a:buSzPct val="98666"/>
              <a:buFont typeface="Arial"/>
              <a:buChar char="•"/>
            </a:pPr>
            <a:r>
              <a:rPr lang="en-US" sz="2960">
                <a:solidFill>
                  <a:schemeClr val="accent1"/>
                </a:solidFill>
              </a:rPr>
              <a:t>¿Espacio físico y materiales para llevar a cabo la reunión?</a:t>
            </a:r>
          </a:p>
          <a:p>
            <a:pPr marL="342900" marR="0" lvl="0" indent="-342900" algn="l" rtl="0">
              <a:lnSpc>
                <a:spcPct val="90000"/>
              </a:lnSpc>
              <a:spcBef>
                <a:spcPts val="592"/>
              </a:spcBef>
              <a:spcAft>
                <a:spcPts val="0"/>
              </a:spcAft>
              <a:buClr>
                <a:schemeClr val="dk1"/>
              </a:buClr>
              <a:buSzPct val="98666"/>
              <a:buFont typeface="Arial"/>
              <a:buChar char="•"/>
            </a:pPr>
            <a:r>
              <a:rPr lang="en-US" sz="2960"/>
              <a:t>¿Es un buen momento para tener la reunión?</a:t>
            </a:r>
          </a:p>
          <a:p>
            <a:pPr marL="342900" marR="0" lvl="0" indent="-342900" algn="l" rtl="0">
              <a:lnSpc>
                <a:spcPct val="90000"/>
              </a:lnSpc>
              <a:spcBef>
                <a:spcPts val="592"/>
              </a:spcBef>
              <a:spcAft>
                <a:spcPts val="0"/>
              </a:spcAft>
              <a:buClr>
                <a:schemeClr val="accent1"/>
              </a:buClr>
              <a:buSzPct val="98666"/>
              <a:buFont typeface="Arial"/>
              <a:buChar char="•"/>
            </a:pPr>
            <a:r>
              <a:rPr lang="en-US" sz="2960">
                <a:solidFill>
                  <a:schemeClr val="accent1"/>
                </a:solidFill>
              </a:rPr>
              <a:t>¿Es necesaria una reunión?</a:t>
            </a:r>
          </a:p>
          <a:p>
            <a:pPr marL="342900" marR="0" lvl="1" indent="-342900" algn="l" rtl="0">
              <a:lnSpc>
                <a:spcPct val="90000"/>
              </a:lnSpc>
              <a:spcBef>
                <a:spcPts val="592"/>
              </a:spcBef>
              <a:spcAft>
                <a:spcPts val="0"/>
              </a:spcAft>
              <a:buClr>
                <a:srgbClr val="415B60"/>
              </a:buClr>
              <a:buSzPct val="98666"/>
              <a:buFont typeface="Arial"/>
              <a:buNone/>
            </a:pPr>
            <a:endParaRPr sz="2960" b="1" i="0" u="none" strike="noStrike" cap="none">
              <a:solidFill>
                <a:schemeClr val="dk1"/>
              </a:solidFill>
              <a:latin typeface="Titillium Web"/>
              <a:ea typeface="Titillium Web"/>
              <a:cs typeface="Titillium Web"/>
              <a:sym typeface="Titillium Web"/>
            </a:endParaRPr>
          </a:p>
          <a:p>
            <a:pPr marL="0" marR="0" lvl="1" indent="0" algn="l" rtl="0">
              <a:lnSpc>
                <a:spcPct val="90000"/>
              </a:lnSpc>
              <a:spcBef>
                <a:spcPts val="592"/>
              </a:spcBef>
              <a:spcAft>
                <a:spcPts val="0"/>
              </a:spcAft>
              <a:buClr>
                <a:srgbClr val="415B60"/>
              </a:buClr>
              <a:buSzPct val="25000"/>
              <a:buFont typeface="Arial"/>
              <a:buNone/>
            </a:pPr>
            <a:endParaRPr sz="2960" b="1" i="0" u="none" strike="noStrike" cap="none">
              <a:solidFill>
                <a:schemeClr val="dk1"/>
              </a:solidFill>
              <a:latin typeface="Titillium Web"/>
              <a:ea typeface="Titillium Web"/>
              <a:cs typeface="Titillium Web"/>
              <a:sym typeface="Titillium Web"/>
            </a:endParaRPr>
          </a:p>
          <a:p>
            <a:pPr marL="0" marR="0" lvl="1" indent="0" algn="l" rtl="0">
              <a:lnSpc>
                <a:spcPct val="90000"/>
              </a:lnSpc>
              <a:spcBef>
                <a:spcPts val="592"/>
              </a:spcBef>
              <a:spcAft>
                <a:spcPts val="0"/>
              </a:spcAft>
              <a:buClr>
                <a:srgbClr val="415B60"/>
              </a:buClr>
              <a:buSzPct val="25000"/>
              <a:buFont typeface="Arial"/>
              <a:buNone/>
            </a:pPr>
            <a:endParaRPr sz="2960" b="1" i="0" u="none" strike="noStrike" cap="none">
              <a:solidFill>
                <a:schemeClr val="dk1"/>
              </a:solidFill>
              <a:latin typeface="Titillium Web"/>
              <a:ea typeface="Titillium Web"/>
              <a:cs typeface="Titillium Web"/>
              <a:sym typeface="Titillium Web"/>
            </a:endParaRPr>
          </a:p>
          <a:p>
            <a:pPr marL="342900" marR="0" lvl="0" indent="-342900" algn="l" rtl="0">
              <a:lnSpc>
                <a:spcPct val="90000"/>
              </a:lnSpc>
              <a:spcBef>
                <a:spcPts val="592"/>
              </a:spcBef>
              <a:buClr>
                <a:schemeClr val="dk1"/>
              </a:buClr>
              <a:buSzPct val="98666"/>
              <a:buFont typeface="Arial"/>
              <a:buNone/>
            </a:pPr>
            <a:endParaRPr sz="2960" b="1" i="0" u="none" strike="noStrike" cap="none">
              <a:solidFill>
                <a:schemeClr val="dk1"/>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549274"/>
            <a:ext cx="8229600" cy="1542438"/>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a:t>La Agenda</a:t>
            </a:r>
            <a:r>
              <a:rPr lang="en-US" sz="3959" b="1" i="0" u="none" strike="noStrike" cap="none">
                <a:solidFill>
                  <a:srgbClr val="415B60"/>
                </a:solidFill>
                <a:latin typeface="Titillium Web"/>
                <a:ea typeface="Titillium Web"/>
                <a:cs typeface="Titillium Web"/>
                <a:sym typeface="Titillium Web"/>
              </a:rPr>
              <a:t>:  </a:t>
            </a:r>
            <a:br>
              <a:rPr lang="en-US" sz="3959" b="1" i="0" u="none" strike="noStrike" cap="none">
                <a:solidFill>
                  <a:srgbClr val="415B60"/>
                </a:solidFill>
                <a:latin typeface="Titillium Web"/>
                <a:ea typeface="Titillium Web"/>
                <a:cs typeface="Titillium Web"/>
                <a:sym typeface="Titillium Web"/>
              </a:rPr>
            </a:br>
            <a:r>
              <a:rPr lang="en-US" sz="3959"/>
              <a:t>Historia de una buena reunión </a:t>
            </a:r>
            <a:r>
              <a:rPr lang="en-US" sz="3959" b="1" i="0" u="none" strike="noStrike" cap="none">
                <a:solidFill>
                  <a:srgbClr val="415B60"/>
                </a:solidFill>
                <a:latin typeface="Titillium Web"/>
                <a:ea typeface="Titillium Web"/>
                <a:cs typeface="Titillium Web"/>
                <a:sym typeface="Titillium Web"/>
              </a:rPr>
              <a:t/>
            </a:r>
            <a:br>
              <a:rPr lang="en-US" sz="3959" b="1" i="0" u="none" strike="noStrike" cap="none">
                <a:solidFill>
                  <a:srgbClr val="415B60"/>
                </a:solidFill>
                <a:latin typeface="Titillium Web"/>
                <a:ea typeface="Titillium Web"/>
                <a:cs typeface="Titillium Web"/>
                <a:sym typeface="Titillium Web"/>
              </a:rPr>
            </a:br>
            <a:endParaRPr lang="en-US" sz="3959" b="1" i="0" u="none" strike="noStrike" cap="none">
              <a:solidFill>
                <a:srgbClr val="415B60"/>
              </a:solidFill>
              <a:latin typeface="Titillium Web"/>
              <a:ea typeface="Titillium Web"/>
              <a:cs typeface="Titillium Web"/>
              <a:sym typeface="Titillium Web"/>
            </a:endParaRPr>
          </a:p>
        </p:txBody>
      </p:sp>
      <p:sp>
        <p:nvSpPr>
          <p:cNvPr id="226" name="Shape 226"/>
          <p:cNvSpPr/>
          <p:nvPr/>
        </p:nvSpPr>
        <p:spPr>
          <a:xfrm>
            <a:off x="4904155" y="3126155"/>
            <a:ext cx="1074614" cy="371231"/>
          </a:xfrm>
          <a:prstGeom prst="leftArrow">
            <a:avLst>
              <a:gd name="adj1" fmla="val 50000"/>
              <a:gd name="adj2" fmla="val 50000"/>
            </a:avLst>
          </a:prstGeom>
          <a:gradFill>
            <a:gsLst>
              <a:gs pos="0">
                <a:srgbClr val="35BCB6"/>
              </a:gs>
              <a:gs pos="100000">
                <a:srgbClr val="9CFEF7"/>
              </a:gs>
            </a:gsLst>
            <a:lin ang="16200000" scaled="0"/>
          </a:gradFill>
          <a:ln w="9525" cap="flat" cmpd="sng">
            <a:solidFill>
              <a:srgbClr val="40ABA6"/>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7" name="Shape 227"/>
          <p:cNvSpPr txBox="1"/>
          <p:nvPr/>
        </p:nvSpPr>
        <p:spPr>
          <a:xfrm>
            <a:off x="5978769" y="3010302"/>
            <a:ext cx="1447832"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1">
                <a:solidFill>
                  <a:schemeClr val="dk1"/>
                </a:solidFill>
                <a:latin typeface="Titillium Web"/>
                <a:ea typeface="Titillium Web"/>
                <a:cs typeface="Titillium Web"/>
                <a:sym typeface="Titillium Web"/>
              </a:rPr>
              <a:t>Agenda</a:t>
            </a:r>
          </a:p>
        </p:txBody>
      </p:sp>
      <p:pic>
        <p:nvPicPr>
          <p:cNvPr id="228" name="Shape 228"/>
          <p:cNvPicPr preferRelativeResize="0"/>
          <p:nvPr/>
        </p:nvPicPr>
        <p:blipFill rotWithShape="1">
          <a:blip r:embed="rId3">
            <a:alphaModFix/>
          </a:blip>
          <a:srcRect/>
          <a:stretch/>
        </p:blipFill>
        <p:spPr>
          <a:xfrm>
            <a:off x="1086183" y="2563686"/>
            <a:ext cx="2788129" cy="2743199"/>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How to create an agenda?</a:t>
            </a:r>
          </a:p>
        </p:txBody>
      </p:sp>
      <p:sp>
        <p:nvSpPr>
          <p:cNvPr id="235" name="Shape 235"/>
          <p:cNvSpPr txBox="1">
            <a:spLocks noGrp="1"/>
          </p:cNvSpPr>
          <p:nvPr>
            <p:ph type="body" idx="1"/>
          </p:nvPr>
        </p:nvSpPr>
        <p:spPr>
          <a:xfrm>
            <a:off x="457200" y="3735439"/>
            <a:ext cx="8229600" cy="3319339"/>
          </a:xfrm>
          <a:prstGeom prst="rect">
            <a:avLst/>
          </a:prstGeom>
          <a:noFill/>
          <a:ln>
            <a:noFill/>
          </a:ln>
        </p:spPr>
        <p:txBody>
          <a:bodyPr lIns="91425" tIns="45700" rIns="91425" bIns="45700" anchor="t" anchorCtr="0">
            <a:noAutofit/>
          </a:bodyPr>
          <a:lstStyle/>
          <a:p>
            <a:pPr lvl="1" rtl="0">
              <a:lnSpc>
                <a:spcPct val="115000"/>
              </a:lnSpc>
              <a:spcBef>
                <a:spcPts val="0"/>
              </a:spcBef>
              <a:buClr>
                <a:srgbClr val="415B60"/>
              </a:buClr>
              <a:buSzPct val="100000"/>
              <a:buFont typeface="Arial"/>
              <a:buChar char="–"/>
            </a:pPr>
            <a:r>
              <a:rPr lang="en-US" sz="3000">
                <a:solidFill>
                  <a:srgbClr val="415B60"/>
                </a:solidFill>
              </a:rPr>
              <a:t>Tema/Nombre del asunto</a:t>
            </a:r>
          </a:p>
          <a:p>
            <a:pPr lvl="1" rtl="0">
              <a:lnSpc>
                <a:spcPct val="115000"/>
              </a:lnSpc>
              <a:spcBef>
                <a:spcPts val="0"/>
              </a:spcBef>
              <a:buClr>
                <a:srgbClr val="415B60"/>
              </a:buClr>
              <a:buSzPct val="93333"/>
              <a:buFont typeface="Arial"/>
              <a:buChar char="–"/>
            </a:pPr>
            <a:r>
              <a:rPr lang="en-US" sz="3000">
                <a:solidFill>
                  <a:srgbClr val="415B60"/>
                </a:solidFill>
              </a:rPr>
              <a:t>Etiquete los asuntos con la acción o resultado esperado </a:t>
            </a:r>
          </a:p>
          <a:p>
            <a:pPr marL="742950" marR="0" lvl="1" indent="-285750" algn="l" rtl="0">
              <a:spcBef>
                <a:spcPts val="560"/>
              </a:spcBef>
              <a:spcAft>
                <a:spcPts val="0"/>
              </a:spcAft>
              <a:buClr>
                <a:srgbClr val="415B60"/>
              </a:buClr>
              <a:buSzPct val="100000"/>
              <a:buFont typeface="Arial"/>
              <a:buChar char="–"/>
            </a:pPr>
            <a:r>
              <a:rPr lang="en-US" sz="2800" b="0" i="0" u="none" strike="noStrike" cap="none">
                <a:solidFill>
                  <a:srgbClr val="415B60"/>
                </a:solidFill>
                <a:latin typeface="Titillium Web"/>
                <a:ea typeface="Titillium Web"/>
                <a:cs typeface="Titillium Web"/>
                <a:sym typeface="Titillium Web"/>
              </a:rPr>
              <a:t>Ti</a:t>
            </a:r>
            <a:r>
              <a:rPr lang="en-US"/>
              <a:t>empo</a:t>
            </a:r>
          </a:p>
          <a:p>
            <a:pPr marL="742950" marR="0" lvl="1" indent="-285750" algn="l" rtl="0">
              <a:spcBef>
                <a:spcPts val="560"/>
              </a:spcBef>
              <a:spcAft>
                <a:spcPts val="0"/>
              </a:spcAft>
              <a:buClr>
                <a:srgbClr val="415B60"/>
              </a:buClr>
              <a:buSzPct val="100000"/>
              <a:buFont typeface="Arial"/>
              <a:buChar char="–"/>
            </a:pPr>
            <a:r>
              <a:rPr lang="en-US" sz="2800" b="0" i="0" u="none" strike="noStrike" cap="none">
                <a:solidFill>
                  <a:srgbClr val="415B60"/>
                </a:solidFill>
                <a:latin typeface="Titillium Web"/>
                <a:ea typeface="Titillium Web"/>
                <a:cs typeface="Titillium Web"/>
                <a:sym typeface="Titillium Web"/>
              </a:rPr>
              <a:t>P</a:t>
            </a:r>
            <a:r>
              <a:rPr lang="en-US"/>
              <a:t>ersona responsable</a:t>
            </a:r>
          </a:p>
          <a:p>
            <a:pPr marL="742950" marR="0" lvl="1" indent="-285750" algn="l" rtl="0">
              <a:spcBef>
                <a:spcPts val="560"/>
              </a:spcBef>
              <a:spcAft>
                <a:spcPts val="0"/>
              </a:spcAft>
              <a:buClr>
                <a:srgbClr val="415B60"/>
              </a:buClr>
              <a:buSzPct val="100000"/>
              <a:buFont typeface="Arial"/>
              <a:buChar char="–"/>
            </a:pPr>
            <a:r>
              <a:rPr lang="en-US"/>
              <a:t>Cualquier documentación de apoyo</a:t>
            </a:r>
          </a:p>
          <a:p>
            <a:pPr marL="742950" marR="0" lvl="1" indent="-285750" algn="l" rtl="0">
              <a:spcBef>
                <a:spcPts val="560"/>
              </a:spcBef>
              <a:buClr>
                <a:srgbClr val="415B60"/>
              </a:buClr>
              <a:buSzPct val="100000"/>
              <a:buFont typeface="Arial"/>
              <a:buNone/>
            </a:pPr>
            <a:endParaRPr sz="2800" b="0" i="0" u="none" strike="noStrike" cap="none">
              <a:solidFill>
                <a:srgbClr val="415B60"/>
              </a:solidFill>
              <a:latin typeface="Titillium Web"/>
              <a:ea typeface="Titillium Web"/>
              <a:cs typeface="Titillium Web"/>
              <a:sym typeface="Titillium Web"/>
            </a:endParaRPr>
          </a:p>
        </p:txBody>
      </p:sp>
      <p:sp>
        <p:nvSpPr>
          <p:cNvPr id="236" name="Shape 236"/>
          <p:cNvSpPr txBox="1"/>
          <p:nvPr/>
        </p:nvSpPr>
        <p:spPr>
          <a:xfrm>
            <a:off x="3484926" y="1757421"/>
            <a:ext cx="3719888" cy="1354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Titillium Web"/>
                <a:ea typeface="Titillium Web"/>
                <a:cs typeface="Titillium Web"/>
                <a:sym typeface="Titillium Web"/>
              </a:rPr>
              <a:t>The Agenda </a:t>
            </a:r>
          </a:p>
          <a:p>
            <a:pPr marL="0" marR="0" lvl="0" indent="0" algn="l" rtl="0">
              <a:spcBef>
                <a:spcPts val="0"/>
              </a:spcBef>
              <a:buSzPct val="25000"/>
              <a:buNone/>
            </a:pPr>
            <a:r>
              <a:rPr lang="en-US" sz="3200" b="1">
                <a:solidFill>
                  <a:schemeClr val="dk1"/>
                </a:solidFill>
                <a:latin typeface="Titillium Web"/>
                <a:ea typeface="Titillium Web"/>
                <a:cs typeface="Titillium Web"/>
                <a:sym typeface="Titillium Web"/>
              </a:rPr>
              <a:t>always includes…</a:t>
            </a: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37" name="Shape 237"/>
          <p:cNvPicPr preferRelativeResize="0"/>
          <p:nvPr/>
        </p:nvPicPr>
        <p:blipFill rotWithShape="1">
          <a:blip r:embed="rId3">
            <a:alphaModFix/>
          </a:blip>
          <a:srcRect/>
          <a:stretch/>
        </p:blipFill>
        <p:spPr>
          <a:xfrm>
            <a:off x="1042641" y="1289782"/>
            <a:ext cx="2323439" cy="2286000"/>
          </a:xfrm>
          <a:prstGeom prst="rect">
            <a:avLst/>
          </a:prstGeom>
          <a:noFill/>
          <a:ln>
            <a:noFill/>
          </a:ln>
          <a:effectLst>
            <a:outerShdw blurRad="190500" algn="tl" rotWithShape="0">
              <a:srgbClr val="000000">
                <a:alpha val="69803"/>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500"/>
                                        <p:tgtEl>
                                          <p:spTgt spid="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 calcmode="lin" valueType="num">
                                      <p:cBhvr additive="base">
                                        <p:cTn id="12" dur="500"/>
                                        <p:tgtEl>
                                          <p:spTgt spid="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500"/>
                                        <p:tgtEl>
                                          <p:spTgt spid="2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 calcmode="lin" valueType="num">
                                      <p:cBhvr additive="base">
                                        <p:cTn id="22" dur="500"/>
                                        <p:tgtEl>
                                          <p:spTgt spid="2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 calcmode="lin" valueType="num">
                                      <p:cBhvr additive="base">
                                        <p:cTn id="27" dur="500"/>
                                        <p:tgtEl>
                                          <p:spTgt spid="2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 calcmode="lin" valueType="num">
                                      <p:cBhvr additive="base">
                                        <p:cTn id="32" dur="500"/>
                                        <p:tgtEl>
                                          <p:spTgt spid="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La agenda tiene amistades</a:t>
            </a:r>
          </a:p>
        </p:txBody>
      </p:sp>
      <p:sp>
        <p:nvSpPr>
          <p:cNvPr id="243" name="Shape 243"/>
          <p:cNvSpPr txBox="1"/>
          <p:nvPr/>
        </p:nvSpPr>
        <p:spPr>
          <a:xfrm>
            <a:off x="730739" y="5467067"/>
            <a:ext cx="2347077"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1">
                <a:solidFill>
                  <a:schemeClr val="dk1"/>
                </a:solidFill>
                <a:latin typeface="Titillium Web"/>
                <a:ea typeface="Titillium Web"/>
                <a:cs typeface="Titillium Web"/>
                <a:sym typeface="Titillium Web"/>
              </a:rPr>
              <a:t>Acuerdos Comunitarios</a:t>
            </a:r>
          </a:p>
        </p:txBody>
      </p:sp>
      <p:sp>
        <p:nvSpPr>
          <p:cNvPr id="244" name="Shape 244"/>
          <p:cNvSpPr txBox="1"/>
          <p:nvPr/>
        </p:nvSpPr>
        <p:spPr>
          <a:xfrm>
            <a:off x="5888644" y="5467067"/>
            <a:ext cx="2939075"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1">
                <a:solidFill>
                  <a:schemeClr val="dk1"/>
                </a:solidFill>
                <a:latin typeface="Titillium Web"/>
                <a:ea typeface="Titillium Web"/>
                <a:cs typeface="Titillium Web"/>
                <a:sym typeface="Titillium Web"/>
              </a:rPr>
              <a:t>Temas para reuniones futuras</a:t>
            </a:r>
          </a:p>
        </p:txBody>
      </p:sp>
      <p:sp>
        <p:nvSpPr>
          <p:cNvPr id="245" name="Shape 245"/>
          <p:cNvSpPr txBox="1"/>
          <p:nvPr/>
        </p:nvSpPr>
        <p:spPr>
          <a:xfrm>
            <a:off x="3761080" y="5517207"/>
            <a:ext cx="212756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1">
                <a:solidFill>
                  <a:schemeClr val="dk1"/>
                </a:solidFill>
                <a:latin typeface="Titillium Web"/>
                <a:ea typeface="Titillium Web"/>
                <a:cs typeface="Titillium Web"/>
                <a:sym typeface="Titillium Web"/>
              </a:rPr>
              <a:t>Siguientes pasos</a:t>
            </a:r>
          </a:p>
        </p:txBody>
      </p:sp>
      <p:sp>
        <p:nvSpPr>
          <p:cNvPr id="246" name="Shape 246"/>
          <p:cNvSpPr/>
          <p:nvPr/>
        </p:nvSpPr>
        <p:spPr>
          <a:xfrm>
            <a:off x="1641230" y="4959037"/>
            <a:ext cx="273539" cy="558170"/>
          </a:xfrm>
          <a:prstGeom prst="upArrow">
            <a:avLst>
              <a:gd name="adj1" fmla="val 50000"/>
              <a:gd name="adj2" fmla="val 50000"/>
            </a:avLst>
          </a:prstGeom>
          <a:gradFill>
            <a:gsLst>
              <a:gs pos="0">
                <a:srgbClr val="35BCB6"/>
              </a:gs>
              <a:gs pos="100000">
                <a:srgbClr val="9CFEF7"/>
              </a:gs>
            </a:gsLst>
            <a:lin ang="16200000" scaled="0"/>
          </a:gradFill>
          <a:ln w="9525" cap="flat" cmpd="sng">
            <a:solidFill>
              <a:srgbClr val="40ABA6"/>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7" name="Shape 247"/>
          <p:cNvSpPr/>
          <p:nvPr/>
        </p:nvSpPr>
        <p:spPr>
          <a:xfrm>
            <a:off x="4435228" y="4959037"/>
            <a:ext cx="273539" cy="558170"/>
          </a:xfrm>
          <a:prstGeom prst="upArrow">
            <a:avLst>
              <a:gd name="adj1" fmla="val 50000"/>
              <a:gd name="adj2" fmla="val 50000"/>
            </a:avLst>
          </a:prstGeom>
          <a:gradFill>
            <a:gsLst>
              <a:gs pos="0">
                <a:srgbClr val="35BCB6"/>
              </a:gs>
              <a:gs pos="100000">
                <a:srgbClr val="9CFEF7"/>
              </a:gs>
            </a:gsLst>
            <a:lin ang="16200000" scaled="0"/>
          </a:gradFill>
          <a:ln w="9525" cap="flat" cmpd="sng">
            <a:solidFill>
              <a:srgbClr val="40ABA6"/>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8" name="Shape 248"/>
          <p:cNvSpPr/>
          <p:nvPr/>
        </p:nvSpPr>
        <p:spPr>
          <a:xfrm>
            <a:off x="7065104" y="4959037"/>
            <a:ext cx="273539" cy="558170"/>
          </a:xfrm>
          <a:prstGeom prst="upArrow">
            <a:avLst>
              <a:gd name="adj1" fmla="val 50000"/>
              <a:gd name="adj2" fmla="val 50000"/>
            </a:avLst>
          </a:prstGeom>
          <a:gradFill>
            <a:gsLst>
              <a:gs pos="0">
                <a:srgbClr val="35BCB6"/>
              </a:gs>
              <a:gs pos="100000">
                <a:srgbClr val="9CFEF7"/>
              </a:gs>
            </a:gsLst>
            <a:lin ang="16200000" scaled="0"/>
          </a:gradFill>
          <a:ln w="9525" cap="flat" cmpd="sng">
            <a:solidFill>
              <a:srgbClr val="40ABA6"/>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49" name="Shape 249"/>
          <p:cNvPicPr preferRelativeResize="0"/>
          <p:nvPr/>
        </p:nvPicPr>
        <p:blipFill rotWithShape="1">
          <a:blip r:embed="rId3">
            <a:alphaModFix/>
          </a:blip>
          <a:srcRect/>
          <a:stretch/>
        </p:blipFill>
        <p:spPr>
          <a:xfrm>
            <a:off x="699224" y="2246332"/>
            <a:ext cx="2286000" cy="2286000"/>
          </a:xfrm>
          <a:prstGeom prst="rect">
            <a:avLst/>
          </a:prstGeom>
          <a:noFill/>
          <a:ln>
            <a:noFill/>
          </a:ln>
          <a:effectLst>
            <a:outerShdw blurRad="190500" algn="tl" rotWithShape="0">
              <a:srgbClr val="000000">
                <a:alpha val="69803"/>
              </a:srgbClr>
            </a:outerShdw>
          </a:effectLst>
        </p:spPr>
      </p:pic>
      <p:pic>
        <p:nvPicPr>
          <p:cNvPr id="250" name="Shape 250"/>
          <p:cNvPicPr preferRelativeResize="0"/>
          <p:nvPr/>
        </p:nvPicPr>
        <p:blipFill rotWithShape="1">
          <a:blip r:embed="rId4">
            <a:alphaModFix/>
          </a:blip>
          <a:srcRect/>
          <a:stretch/>
        </p:blipFill>
        <p:spPr>
          <a:xfrm>
            <a:off x="3424376" y="2239432"/>
            <a:ext cx="2295247" cy="2286000"/>
          </a:xfrm>
          <a:prstGeom prst="rect">
            <a:avLst/>
          </a:prstGeom>
          <a:noFill/>
          <a:ln>
            <a:noFill/>
          </a:ln>
          <a:effectLst>
            <a:outerShdw blurRad="190500" algn="tl" rotWithShape="0">
              <a:srgbClr val="000000">
                <a:alpha val="69803"/>
              </a:srgbClr>
            </a:outerShdw>
          </a:effectLst>
        </p:spPr>
      </p:pic>
      <p:pic>
        <p:nvPicPr>
          <p:cNvPr id="251" name="Shape 251"/>
          <p:cNvPicPr preferRelativeResize="0"/>
          <p:nvPr/>
        </p:nvPicPr>
        <p:blipFill rotWithShape="1">
          <a:blip r:embed="rId5">
            <a:alphaModFix/>
          </a:blip>
          <a:srcRect/>
          <a:stretch/>
        </p:blipFill>
        <p:spPr>
          <a:xfrm>
            <a:off x="6054194" y="2232805"/>
            <a:ext cx="2295357" cy="228600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Community Agreements</a:t>
            </a:r>
          </a:p>
        </p:txBody>
      </p:sp>
      <p:sp>
        <p:nvSpPr>
          <p:cNvPr id="258" name="Shape 258"/>
          <p:cNvSpPr txBox="1">
            <a:spLocks noGrp="1"/>
          </p:cNvSpPr>
          <p:nvPr>
            <p:ph type="body" idx="1"/>
          </p:nvPr>
        </p:nvSpPr>
        <p:spPr>
          <a:xfrm>
            <a:off x="457200" y="914400"/>
            <a:ext cx="8229600" cy="4998000"/>
          </a:xfrm>
          <a:prstGeom prst="rect">
            <a:avLst/>
          </a:prstGeom>
          <a:noFill/>
          <a:ln>
            <a:noFill/>
          </a:ln>
        </p:spPr>
        <p:txBody>
          <a:bodyPr lIns="91425" tIns="45700" rIns="91425" bIns="45700" anchor="t" anchorCtr="0">
            <a:noAutofit/>
          </a:bodyPr>
          <a:lstStyle/>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Diva uno</a:t>
            </a:r>
            <a:r>
              <a:rPr lang="en-US" sz="1800">
                <a:solidFill>
                  <a:srgbClr val="222222"/>
                </a:solidFill>
                <a:highlight>
                  <a:srgbClr val="FFFFFF"/>
                </a:highlight>
              </a:rPr>
              <a:t>, un micrófono, por favor una persona habla a la vez</a:t>
            </a:r>
          </a:p>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Sea curiosa/o</a:t>
            </a:r>
            <a:r>
              <a:rPr lang="en-US" sz="1800">
                <a:solidFill>
                  <a:srgbClr val="222222"/>
                </a:solidFill>
                <a:highlight>
                  <a:srgbClr val="FFFFFF"/>
                </a:highlight>
              </a:rPr>
              <a:t>, tomamos mejores decisiones cuando abordamos nuestros problemas y desafíos con preguntas y curiosidad. Dele espacio a la curiosidad y a los pensamientos creativos</a:t>
            </a:r>
          </a:p>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Nadie sabe todo; juntas sabemos mucho</a:t>
            </a:r>
            <a:r>
              <a:rPr lang="en-US" sz="1800">
                <a:solidFill>
                  <a:srgbClr val="222222"/>
                </a:solidFill>
                <a:highlight>
                  <a:srgbClr val="FFFFFF"/>
                </a:highlight>
              </a:rPr>
              <a:t>, todas tenemos la oportunidad de practicar la humildad, porque tenemos algo que aprender de los demás en el aula. Eso significa que todas las personas tenemos la responsabilidad de compartir lo que sabemos para que otras personas aprendan de nosotras</a:t>
            </a:r>
          </a:p>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Paso adelante, Paso atrás </a:t>
            </a:r>
            <a:r>
              <a:rPr lang="en-US" sz="1800">
                <a:solidFill>
                  <a:srgbClr val="222222"/>
                </a:solidFill>
                <a:highlight>
                  <a:srgbClr val="FFFFFF"/>
                </a:highlight>
              </a:rPr>
              <a:t>motive a los que no hablan mucho para que hablen y a los que hablan mucho para que hablen menos</a:t>
            </a:r>
          </a:p>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No podemos articular todo lo que pensamos todo el tiempo</a:t>
            </a:r>
            <a:r>
              <a:rPr lang="en-US" sz="1800">
                <a:solidFill>
                  <a:srgbClr val="222222"/>
                </a:solidFill>
                <a:highlight>
                  <a:srgbClr val="FFFFFF"/>
                </a:highlight>
              </a:rPr>
              <a:t>, muy a menudo la gente se siente temerosa de participar en una capacitación o reunión por miedo a “equivocarse” o a tropezarse con sus propias palabras. Queremos que toda persona se sienta cómoda participando, incluso si no puede articular sus pensamientos tanto  como quisiera</a:t>
            </a:r>
          </a:p>
          <a:p>
            <a:pPr lvl="1" rtl="0">
              <a:lnSpc>
                <a:spcPct val="115000"/>
              </a:lnSpc>
              <a:spcBef>
                <a:spcPts val="0"/>
              </a:spcBef>
              <a:buClr>
                <a:srgbClr val="415B60"/>
              </a:buClr>
              <a:buSzPct val="100000"/>
              <a:buFont typeface="Arial"/>
              <a:buChar char="–"/>
            </a:pPr>
            <a:r>
              <a:rPr lang="en-US" sz="1800" b="1">
                <a:solidFill>
                  <a:srgbClr val="222222"/>
                </a:solidFill>
                <a:highlight>
                  <a:srgbClr val="FFFFFF"/>
                </a:highlight>
              </a:rPr>
              <a:t>Tenga conciencia del tiempo</a:t>
            </a:r>
            <a:r>
              <a:rPr lang="en-US" sz="1800">
                <a:solidFill>
                  <a:srgbClr val="222222"/>
                </a:solidFill>
                <a:highlight>
                  <a:srgbClr val="FFFFFF"/>
                </a:highlight>
              </a:rPr>
              <a:t>, esto le ayuda a su facilitadora/or, y ayuda a respetar el tiempo y compromiso de la gente. Por favor regrese de los descansos a tiempo, y evite hablar en monólogos largos </a:t>
            </a:r>
          </a:p>
          <a:p>
            <a:pPr marL="742950" marR="0" lvl="1" indent="-275590" algn="l" rtl="0">
              <a:lnSpc>
                <a:spcPct val="80000"/>
              </a:lnSpc>
              <a:spcBef>
                <a:spcPts val="392"/>
              </a:spcBef>
              <a:spcAft>
                <a:spcPts val="0"/>
              </a:spcAft>
              <a:buClr>
                <a:srgbClr val="415B60"/>
              </a:buClr>
              <a:buSzPct val="100000"/>
              <a:buFont typeface="Titillium Web"/>
              <a:buChar char="–"/>
            </a:pPr>
            <a:endParaRPr sz="1800" b="1"/>
          </a:p>
          <a:p>
            <a:pPr marL="342900" marR="0" lvl="0" indent="-342900" algn="l" rtl="0">
              <a:lnSpc>
                <a:spcPct val="80000"/>
              </a:lnSpc>
              <a:spcBef>
                <a:spcPts val="448"/>
              </a:spcBef>
              <a:buClr>
                <a:schemeClr val="dk1"/>
              </a:buClr>
              <a:buSzPct val="101818"/>
              <a:buFont typeface="Arial"/>
              <a:buNone/>
            </a:pPr>
            <a:endParaRPr sz="2240" b="1" i="0" u="none" strike="noStrike" cap="none">
              <a:solidFill>
                <a:schemeClr val="dk1"/>
              </a:solidFill>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a:t>Trama</a:t>
            </a:r>
            <a:r>
              <a:rPr lang="en-US" sz="3959" b="1" i="0" u="none" strike="noStrike" cap="none">
                <a:solidFill>
                  <a:srgbClr val="415B60"/>
                </a:solidFill>
                <a:latin typeface="Titillium Web"/>
                <a:ea typeface="Titillium Web"/>
                <a:cs typeface="Titillium Web"/>
                <a:sym typeface="Titillium Web"/>
              </a:rPr>
              <a:t>: </a:t>
            </a:r>
            <a:r>
              <a:rPr lang="en-US" sz="3959"/>
              <a:t>Planear su reunión </a:t>
            </a:r>
          </a:p>
          <a:p>
            <a:pPr marL="0" marR="0" lvl="0" indent="0" algn="ctr" rtl="0">
              <a:spcBef>
                <a:spcPts val="0"/>
              </a:spcBef>
              <a:buClr>
                <a:srgbClr val="415B60"/>
              </a:buClr>
              <a:buSzPct val="25000"/>
              <a:buFont typeface="Titillium Web"/>
              <a:buNone/>
            </a:pPr>
            <a:r>
              <a:rPr lang="en-US" sz="2400" i="1"/>
              <a:t>Consideraciones sobre la secuencia de una </a:t>
            </a:r>
            <a:r>
              <a:rPr lang="en-US" sz="2400" b="1" i="1" u="none" strike="noStrike" cap="none">
                <a:solidFill>
                  <a:srgbClr val="415B60"/>
                </a:solidFill>
                <a:latin typeface="Titillium Web"/>
                <a:ea typeface="Titillium Web"/>
                <a:cs typeface="Titillium Web"/>
                <a:sym typeface="Titillium Web"/>
              </a:rPr>
              <a:t>Agenda </a:t>
            </a:r>
          </a:p>
        </p:txBody>
      </p:sp>
      <p:sp>
        <p:nvSpPr>
          <p:cNvPr id="264" name="Shape 264"/>
          <p:cNvSpPr/>
          <p:nvPr/>
        </p:nvSpPr>
        <p:spPr>
          <a:xfrm>
            <a:off x="457200" y="1659441"/>
            <a:ext cx="8229600" cy="4978324"/>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lIns="91425" tIns="45700" rIns="91425" bIns="45700" anchor="ctr" anchorCtr="1">
            <a:noAutofit/>
          </a:bodyPr>
          <a:lstStyle/>
          <a:p>
            <a:pPr marL="114300" marR="0" lvl="1" indent="-114300" algn="l" rtl="0">
              <a:lnSpc>
                <a:spcPct val="75000"/>
              </a:lnSpc>
              <a:spcBef>
                <a:spcPts val="0"/>
              </a:spcBef>
              <a:spcAft>
                <a:spcPts val="0"/>
              </a:spcAft>
              <a:buClr>
                <a:schemeClr val="dk1"/>
              </a:buClr>
              <a:buSzPct val="100000"/>
              <a:buFont typeface="Calibri"/>
              <a:buChar char="•"/>
            </a:pPr>
            <a:r>
              <a:rPr lang="en-US" sz="2800" b="1">
                <a:solidFill>
                  <a:schemeClr val="dk1"/>
                </a:solidFill>
                <a:latin typeface="Calibri"/>
                <a:ea typeface="Calibri"/>
                <a:cs typeface="Calibri"/>
                <a:sym typeface="Calibri"/>
              </a:rPr>
              <a:t>Clima de aprendizaje </a:t>
            </a:r>
          </a:p>
          <a:p>
            <a:pPr marL="114300" marR="0" lvl="1" indent="-114300" algn="l" rtl="0">
              <a:lnSpc>
                <a:spcPct val="75000"/>
              </a:lnSpc>
              <a:spcBef>
                <a:spcPts val="28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An</a:t>
            </a:r>
            <a:r>
              <a:rPr lang="en-US" sz="2800" b="1">
                <a:solidFill>
                  <a:schemeClr val="dk1"/>
                </a:solidFill>
                <a:latin typeface="Calibri"/>
                <a:ea typeface="Calibri"/>
                <a:cs typeface="Calibri"/>
                <a:sym typeface="Calibri"/>
              </a:rPr>
              <a:t>uncios</a:t>
            </a:r>
          </a:p>
          <a:p>
            <a:pPr marL="114300" marR="0" lvl="1" indent="-114300" algn="l" rtl="0">
              <a:lnSpc>
                <a:spcPct val="75000"/>
              </a:lnSpc>
              <a:spcBef>
                <a:spcPts val="280"/>
              </a:spcBef>
              <a:spcAft>
                <a:spcPts val="0"/>
              </a:spcAft>
              <a:buClr>
                <a:schemeClr val="dk1"/>
              </a:buClr>
              <a:buSzPct val="100000"/>
              <a:buFont typeface="Calibri"/>
              <a:buChar char="•"/>
            </a:pPr>
            <a:r>
              <a:rPr lang="en-US" sz="2800" b="1">
                <a:solidFill>
                  <a:schemeClr val="dk1"/>
                </a:solidFill>
                <a:latin typeface="Calibri"/>
                <a:ea typeface="Calibri"/>
                <a:cs typeface="Calibri"/>
                <a:sym typeface="Calibri"/>
              </a:rPr>
              <a:t>Victorias fáciles</a:t>
            </a:r>
            <a:r>
              <a:rPr lang="en-US" sz="2800" b="1" i="0" u="none" strike="noStrike" cap="none">
                <a:solidFill>
                  <a:schemeClr val="dk1"/>
                </a:solidFill>
                <a:latin typeface="Calibri"/>
                <a:ea typeface="Calibri"/>
                <a:cs typeface="Calibri"/>
                <a:sym typeface="Calibri"/>
              </a:rPr>
              <a:t> </a:t>
            </a:r>
          </a:p>
          <a:p>
            <a:pPr marL="114300" marR="0" lvl="1" indent="-114300" algn="l" rtl="0">
              <a:lnSpc>
                <a:spcPct val="75000"/>
              </a:lnSpc>
              <a:spcBef>
                <a:spcPts val="280"/>
              </a:spcBef>
              <a:spcAft>
                <a:spcPts val="0"/>
              </a:spcAft>
              <a:buClr>
                <a:schemeClr val="dk1"/>
              </a:buClr>
              <a:buSzPct val="100000"/>
              <a:buFont typeface="Calibri"/>
              <a:buChar char="•"/>
            </a:pPr>
            <a:r>
              <a:rPr lang="en-US" sz="2800" b="1">
                <a:solidFill>
                  <a:schemeClr val="dk1"/>
                </a:solidFill>
                <a:latin typeface="Calibri"/>
                <a:ea typeface="Calibri"/>
                <a:cs typeface="Calibri"/>
                <a:sym typeface="Calibri"/>
              </a:rPr>
              <a:t>Cosa grandes</a:t>
            </a:r>
          </a:p>
          <a:p>
            <a:pPr marL="114300" marR="0" lvl="1" indent="-114300" algn="l" rtl="0">
              <a:lnSpc>
                <a:spcPct val="75000"/>
              </a:lnSpc>
              <a:spcBef>
                <a:spcPts val="280"/>
              </a:spcBef>
              <a:spcAft>
                <a:spcPts val="0"/>
              </a:spcAft>
              <a:buClr>
                <a:schemeClr val="dk1"/>
              </a:buClr>
              <a:buSzPct val="100000"/>
              <a:buFont typeface="Calibri"/>
              <a:buChar char="•"/>
            </a:pPr>
            <a:r>
              <a:rPr lang="en-US" sz="2800" b="1">
                <a:solidFill>
                  <a:schemeClr val="dk1"/>
                </a:solidFill>
                <a:latin typeface="Calibri"/>
                <a:ea typeface="Calibri"/>
                <a:cs typeface="Calibri"/>
                <a:sym typeface="Calibri"/>
              </a:rPr>
              <a:t>Final corto y fácil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a:t>Conclusión</a:t>
            </a:r>
            <a:r>
              <a:rPr lang="en-US" sz="3959" b="1" i="0" u="none" strike="noStrike" cap="none">
                <a:solidFill>
                  <a:srgbClr val="415B60"/>
                </a:solidFill>
                <a:latin typeface="Titillium Web"/>
                <a:ea typeface="Titillium Web"/>
                <a:cs typeface="Titillium Web"/>
                <a:sym typeface="Titillium Web"/>
              </a:rPr>
              <a:t>: </a:t>
            </a:r>
            <a:r>
              <a:rPr lang="en-US" sz="3959"/>
              <a:t>Lecciones aprendidas</a:t>
            </a:r>
            <a:r>
              <a:rPr lang="en-US" sz="3959" b="1" i="0" u="none" strike="noStrike" cap="none">
                <a:solidFill>
                  <a:srgbClr val="415B60"/>
                </a:solidFill>
                <a:latin typeface="Titillium Web"/>
                <a:ea typeface="Titillium Web"/>
                <a:cs typeface="Titillium Web"/>
                <a:sym typeface="Titillium Web"/>
              </a:rPr>
              <a:t> aka </a:t>
            </a:r>
            <a:r>
              <a:rPr lang="en-US" sz="3959"/>
              <a:t>Mejores prácticas</a:t>
            </a:r>
            <a:r>
              <a:rPr lang="en-US" sz="3959" b="1" i="0" u="none" strike="noStrike" cap="none">
                <a:solidFill>
                  <a:srgbClr val="415B60"/>
                </a:solidFill>
                <a:latin typeface="Titillium Web"/>
                <a:ea typeface="Titillium Web"/>
                <a:cs typeface="Titillium Web"/>
                <a:sym typeface="Titillium Web"/>
              </a:rPr>
              <a:t> </a:t>
            </a:r>
          </a:p>
        </p:txBody>
      </p:sp>
      <p:sp>
        <p:nvSpPr>
          <p:cNvPr id="271" name="Shape 271"/>
          <p:cNvSpPr txBox="1">
            <a:spLocks noGrp="1"/>
          </p:cNvSpPr>
          <p:nvPr>
            <p:ph type="body" idx="1"/>
          </p:nvPr>
        </p:nvSpPr>
        <p:spPr>
          <a:xfrm>
            <a:off x="457200" y="1536775"/>
            <a:ext cx="4361400" cy="4330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a:t>Proceso de Comunicación de la </a:t>
            </a:r>
            <a:r>
              <a:rPr lang="en-US" sz="2800" b="1" i="0" u="none" strike="noStrike" cap="none">
                <a:solidFill>
                  <a:schemeClr val="dk1"/>
                </a:solidFill>
                <a:latin typeface="Titillium Web"/>
                <a:ea typeface="Titillium Web"/>
                <a:cs typeface="Titillium Web"/>
                <a:sym typeface="Titillium Web"/>
              </a:rPr>
              <a:t>Agenda </a:t>
            </a:r>
          </a:p>
          <a:p>
            <a:pPr marL="742950" marR="0" lvl="1" indent="-285750" algn="l" rtl="0">
              <a:lnSpc>
                <a:spcPct val="90000"/>
              </a:lnSpc>
              <a:spcBef>
                <a:spcPts val="480"/>
              </a:spcBef>
              <a:spcAft>
                <a:spcPts val="0"/>
              </a:spcAft>
              <a:buClr>
                <a:srgbClr val="415B60"/>
              </a:buClr>
              <a:buSzPct val="100000"/>
              <a:buFont typeface="Arial"/>
              <a:buChar char="–"/>
            </a:pPr>
            <a:r>
              <a:rPr lang="en-US"/>
              <a:t>Establecer la fecha y la hora </a:t>
            </a:r>
          </a:p>
          <a:p>
            <a:pPr marL="742950" marR="0" lvl="1" indent="-285750" algn="l" rtl="0">
              <a:lnSpc>
                <a:spcPct val="90000"/>
              </a:lnSpc>
              <a:spcBef>
                <a:spcPts val="480"/>
              </a:spcBef>
              <a:spcAft>
                <a:spcPts val="0"/>
              </a:spcAft>
              <a:buClr>
                <a:srgbClr val="415B60"/>
              </a:buClr>
              <a:buSzPct val="100000"/>
              <a:buFont typeface="Arial"/>
              <a:buChar char="–"/>
            </a:pPr>
            <a:r>
              <a:rPr lang="en-US"/>
              <a:t>Pida temas para la agenda </a:t>
            </a:r>
          </a:p>
          <a:p>
            <a:pPr marL="742950" marR="0" lvl="1" indent="-285750" algn="l" rtl="0">
              <a:lnSpc>
                <a:spcPct val="90000"/>
              </a:lnSpc>
              <a:spcBef>
                <a:spcPts val="480"/>
              </a:spcBef>
              <a:spcAft>
                <a:spcPts val="0"/>
              </a:spcAft>
              <a:buClr>
                <a:srgbClr val="415B60"/>
              </a:buClr>
              <a:buSzPct val="100000"/>
              <a:buFont typeface="Arial"/>
              <a:buChar char="–"/>
            </a:pPr>
            <a:r>
              <a:rPr lang="en-US"/>
              <a:t>Publique la agenda y los documentos de apoyo </a:t>
            </a:r>
            <a:r>
              <a:rPr lang="en-US" sz="2000" b="0" i="0" u="none" strike="noStrike" cap="none">
                <a:solidFill>
                  <a:schemeClr val="dk1"/>
                </a:solidFill>
                <a:latin typeface="Titillium Web"/>
                <a:ea typeface="Titillium Web"/>
                <a:cs typeface="Titillium Web"/>
                <a:sym typeface="Titillium Web"/>
              </a:rPr>
              <a:t>Email, Google Doc, p</a:t>
            </a:r>
            <a:r>
              <a:rPr lang="en-US" sz="2000">
                <a:solidFill>
                  <a:schemeClr val="dk1"/>
                </a:solidFill>
              </a:rPr>
              <a:t>apel</a:t>
            </a:r>
            <a:r>
              <a:rPr lang="en-US" sz="2000" b="0" i="0" u="none" strike="noStrike" cap="none">
                <a:solidFill>
                  <a:schemeClr val="dk1"/>
                </a:solidFill>
                <a:latin typeface="Titillium Web"/>
                <a:ea typeface="Titillium Web"/>
                <a:cs typeface="Titillium Web"/>
                <a:sym typeface="Titillium Web"/>
              </a:rPr>
              <a:t>, poster</a:t>
            </a:r>
          </a:p>
          <a:p>
            <a:pPr marL="0" marR="0" lvl="0" indent="0" algn="ctr" rtl="0">
              <a:lnSpc>
                <a:spcPct val="90000"/>
              </a:lnSpc>
              <a:spcBef>
                <a:spcPts val="560"/>
              </a:spcBef>
              <a:spcAft>
                <a:spcPts val="0"/>
              </a:spcAft>
              <a:buClr>
                <a:schemeClr val="dk2"/>
              </a:buClr>
              <a:buSzPct val="25000"/>
              <a:buFont typeface="Arial"/>
              <a:buNone/>
            </a:pPr>
            <a:r>
              <a:rPr lang="en-US">
                <a:solidFill>
                  <a:schemeClr val="dk2"/>
                </a:solidFill>
              </a:rPr>
              <a:t>Tenga un proceso y un formato </a:t>
            </a:r>
          </a:p>
          <a:p>
            <a:pPr marL="742950" marR="0" lvl="1" indent="-285750" algn="l" rtl="0">
              <a:lnSpc>
                <a:spcPct val="90000"/>
              </a:lnSpc>
              <a:spcBef>
                <a:spcPts val="480"/>
              </a:spcBef>
              <a:spcAft>
                <a:spcPts val="0"/>
              </a:spcAft>
              <a:buClr>
                <a:srgbClr val="415B60"/>
              </a:buClr>
              <a:buSzPct val="100000"/>
              <a:buFont typeface="Arial"/>
              <a:buNone/>
            </a:pPr>
            <a:endParaRPr sz="2400" b="0" i="0" u="none" strike="noStrike" cap="none">
              <a:solidFill>
                <a:srgbClr val="415B60"/>
              </a:solidFill>
              <a:latin typeface="Titillium Web"/>
              <a:ea typeface="Titillium Web"/>
              <a:cs typeface="Titillium Web"/>
              <a:sym typeface="Titillium Web"/>
            </a:endParaRPr>
          </a:p>
          <a:p>
            <a:pPr marL="342900" marR="0" lvl="0" indent="-342900" algn="l" rtl="0">
              <a:lnSpc>
                <a:spcPct val="90000"/>
              </a:lnSpc>
              <a:spcBef>
                <a:spcPts val="560"/>
              </a:spcBef>
              <a:buClr>
                <a:schemeClr val="dk1"/>
              </a:buClr>
              <a:buSzPct val="100000"/>
              <a:buFont typeface="Arial"/>
              <a:buNone/>
            </a:pPr>
            <a:endParaRPr sz="2800" b="1" i="0" u="none" strike="noStrike" cap="none">
              <a:solidFill>
                <a:schemeClr val="dk1"/>
              </a:solidFill>
              <a:latin typeface="Titillium Web"/>
              <a:ea typeface="Titillium Web"/>
              <a:cs typeface="Titillium Web"/>
              <a:sym typeface="Titillium Web"/>
            </a:endParaRPr>
          </a:p>
        </p:txBody>
      </p:sp>
      <p:pic>
        <p:nvPicPr>
          <p:cNvPr id="272" name="Shape 272"/>
          <p:cNvPicPr preferRelativeResize="0">
            <a:picLocks noGrp="1"/>
          </p:cNvPicPr>
          <p:nvPr>
            <p:ph type="body" idx="2"/>
          </p:nvPr>
        </p:nvPicPr>
        <p:blipFill rotWithShape="1">
          <a:blip r:embed="rId3">
            <a:alphaModFix/>
          </a:blip>
          <a:srcRect/>
          <a:stretch/>
        </p:blipFill>
        <p:spPr>
          <a:xfrm>
            <a:off x="4818742" y="2070174"/>
            <a:ext cx="4038599" cy="4055988"/>
          </a:xfrm>
          <a:prstGeom prst="rect">
            <a:avLst/>
          </a:prstGeom>
          <a:noFill/>
          <a:ln>
            <a:noFill/>
          </a:ln>
        </p:spPr>
      </p:pic>
      <p:sp>
        <p:nvSpPr>
          <p:cNvPr id="273" name="Shape 273"/>
          <p:cNvSpPr/>
          <p:nvPr/>
        </p:nvSpPr>
        <p:spPr>
          <a:xfrm>
            <a:off x="5894582" y="4480226"/>
            <a:ext cx="547977" cy="542168"/>
          </a:xfrm>
          <a:prstGeom prst="mathMultiply">
            <a:avLst>
              <a:gd name="adj1" fmla="val 12812"/>
            </a:avLst>
          </a:prstGeom>
          <a:solidFill>
            <a:schemeClr val="accent1"/>
          </a:solidFill>
          <a:ln w="9525" cap="flat" cmpd="sng">
            <a:solidFill>
              <a:srgbClr val="327E7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accent1"/>
              </a:solidFill>
              <a:latin typeface="Calibri"/>
              <a:ea typeface="Calibri"/>
              <a:cs typeface="Calibri"/>
              <a:sym typeface="Calibri"/>
            </a:endParaRPr>
          </a:p>
        </p:txBody>
      </p:sp>
      <p:sp>
        <p:nvSpPr>
          <p:cNvPr id="274" name="Shape 274"/>
          <p:cNvSpPr/>
          <p:nvPr/>
        </p:nvSpPr>
        <p:spPr>
          <a:xfrm>
            <a:off x="7244410" y="4209142"/>
            <a:ext cx="547977" cy="542168"/>
          </a:xfrm>
          <a:prstGeom prst="mathMultiply">
            <a:avLst>
              <a:gd name="adj1" fmla="val 12812"/>
            </a:avLst>
          </a:prstGeom>
          <a:solidFill>
            <a:schemeClr val="accent1"/>
          </a:solidFill>
          <a:ln w="9525" cap="flat" cmpd="sng">
            <a:solidFill>
              <a:srgbClr val="327E7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accent1"/>
              </a:solidFill>
              <a:latin typeface="Calibri"/>
              <a:ea typeface="Calibri"/>
              <a:cs typeface="Calibri"/>
              <a:sym typeface="Calibri"/>
            </a:endParaRPr>
          </a:p>
        </p:txBody>
      </p:sp>
      <p:sp>
        <p:nvSpPr>
          <p:cNvPr id="275" name="Shape 275"/>
          <p:cNvSpPr/>
          <p:nvPr/>
        </p:nvSpPr>
        <p:spPr>
          <a:xfrm>
            <a:off x="5894582" y="3827691"/>
            <a:ext cx="547977" cy="542168"/>
          </a:xfrm>
          <a:prstGeom prst="mathMultiply">
            <a:avLst>
              <a:gd name="adj1" fmla="val 12812"/>
            </a:avLst>
          </a:prstGeom>
          <a:solidFill>
            <a:schemeClr val="accent1"/>
          </a:solidFill>
          <a:ln w="9525" cap="flat" cmpd="sng">
            <a:solidFill>
              <a:srgbClr val="327E7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accen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2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20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2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b="1" i="0" u="none" strike="noStrike" cap="none">
                <a:solidFill>
                  <a:srgbClr val="415B60"/>
                </a:solidFill>
                <a:latin typeface="Titillium Web"/>
                <a:ea typeface="Titillium Web"/>
                <a:cs typeface="Titillium Web"/>
                <a:sym typeface="Titillium Web"/>
              </a:rPr>
              <a:t>Conclusi</a:t>
            </a:r>
            <a:r>
              <a:rPr lang="en-US" sz="3959"/>
              <a:t>ó</a:t>
            </a:r>
            <a:r>
              <a:rPr lang="en-US" sz="3959" b="1" i="0" u="none" strike="noStrike" cap="none">
                <a:solidFill>
                  <a:srgbClr val="415B60"/>
                </a:solidFill>
                <a:latin typeface="Titillium Web"/>
                <a:ea typeface="Titillium Web"/>
                <a:cs typeface="Titillium Web"/>
                <a:sym typeface="Titillium Web"/>
              </a:rPr>
              <a:t>n: Le</a:t>
            </a:r>
            <a:r>
              <a:rPr lang="en-US" sz="3959"/>
              <a:t>cciones</a:t>
            </a:r>
            <a:r>
              <a:rPr lang="en-US" sz="3959" b="1" i="0" u="none" strike="noStrike" cap="none">
                <a:solidFill>
                  <a:srgbClr val="415B60"/>
                </a:solidFill>
                <a:latin typeface="Titillium Web"/>
                <a:ea typeface="Titillium Web"/>
                <a:cs typeface="Titillium Web"/>
                <a:sym typeface="Titillium Web"/>
              </a:rPr>
              <a:t> </a:t>
            </a:r>
            <a:r>
              <a:rPr lang="en-US" sz="3959"/>
              <a:t>aprendidas </a:t>
            </a:r>
            <a:r>
              <a:rPr lang="en-US" sz="3959" b="1" i="0" u="none" strike="noStrike" cap="none">
                <a:solidFill>
                  <a:srgbClr val="415B60"/>
                </a:solidFill>
                <a:latin typeface="Titillium Web"/>
                <a:ea typeface="Titillium Web"/>
                <a:cs typeface="Titillium Web"/>
                <a:sym typeface="Titillium Web"/>
              </a:rPr>
              <a:t>aka </a:t>
            </a:r>
            <a:r>
              <a:rPr lang="en-US" sz="3959"/>
              <a:t>Mejores prácticas</a:t>
            </a:r>
            <a:r>
              <a:rPr lang="en-US" sz="3959" b="1" i="0" u="none" strike="noStrike" cap="none">
                <a:solidFill>
                  <a:srgbClr val="415B60"/>
                </a:solidFill>
                <a:latin typeface="Titillium Web"/>
                <a:ea typeface="Titillium Web"/>
                <a:cs typeface="Titillium Web"/>
                <a:sym typeface="Titillium Web"/>
              </a:rPr>
              <a:t> </a:t>
            </a:r>
          </a:p>
        </p:txBody>
      </p:sp>
      <p:sp>
        <p:nvSpPr>
          <p:cNvPr id="282" name="Shape 282"/>
          <p:cNvSpPr txBox="1">
            <a:spLocks noGrp="1"/>
          </p:cNvSpPr>
          <p:nvPr>
            <p:ph type="body" idx="1"/>
          </p:nvPr>
        </p:nvSpPr>
        <p:spPr>
          <a:xfrm>
            <a:off x="457200" y="1295400"/>
            <a:ext cx="8229600" cy="525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a:t>Cumpla y haga seguimiento</a:t>
            </a:r>
          </a:p>
          <a:p>
            <a:pPr marL="342900" marR="0" lvl="0" indent="-342900" algn="l" rtl="0">
              <a:spcBef>
                <a:spcPts val="640"/>
              </a:spcBef>
              <a:spcAft>
                <a:spcPts val="0"/>
              </a:spcAft>
              <a:buClr>
                <a:schemeClr val="dk1"/>
              </a:buClr>
              <a:buSzPct val="100000"/>
              <a:buFont typeface="Arial"/>
              <a:buChar char="•"/>
            </a:pPr>
            <a:r>
              <a:rPr lang="en-US"/>
              <a:t>Registre toda las tareas </a:t>
            </a:r>
            <a:r>
              <a:rPr lang="en-US" sz="3200" b="1" i="0" u="none" strike="noStrike" cap="none">
                <a:solidFill>
                  <a:schemeClr val="dk1"/>
                </a:solidFill>
                <a:latin typeface="Titillium Web"/>
                <a:ea typeface="Titillium Web"/>
                <a:cs typeface="Titillium Web"/>
                <a:sym typeface="Titillium Web"/>
              </a:rPr>
              <a:t> (</a:t>
            </a:r>
            <a:r>
              <a:rPr lang="en-US"/>
              <a:t>quién</a:t>
            </a:r>
            <a:r>
              <a:rPr lang="en-US" sz="3200" b="1" i="0" u="none" strike="noStrike" cap="none">
                <a:solidFill>
                  <a:schemeClr val="dk1"/>
                </a:solidFill>
                <a:latin typeface="Titillium Web"/>
                <a:ea typeface="Titillium Web"/>
                <a:cs typeface="Titillium Web"/>
                <a:sym typeface="Titillium Web"/>
              </a:rPr>
              <a:t>, </a:t>
            </a:r>
            <a:r>
              <a:rPr lang="en-US"/>
              <a:t>qué</a:t>
            </a:r>
            <a:r>
              <a:rPr lang="en-US" sz="3200" b="1" i="0" u="none" strike="noStrike" cap="none">
                <a:solidFill>
                  <a:schemeClr val="dk1"/>
                </a:solidFill>
                <a:latin typeface="Titillium Web"/>
                <a:ea typeface="Titillium Web"/>
                <a:cs typeface="Titillium Web"/>
                <a:sym typeface="Titillium Web"/>
              </a:rPr>
              <a:t>, </a:t>
            </a:r>
            <a:r>
              <a:rPr lang="en-US"/>
              <a:t>cuándo,</a:t>
            </a:r>
            <a:r>
              <a:rPr lang="en-US" sz="3200" b="1" i="0" u="none" strike="noStrike" cap="none">
                <a:solidFill>
                  <a:schemeClr val="dk1"/>
                </a:solidFill>
                <a:latin typeface="Titillium Web"/>
                <a:ea typeface="Titillium Web"/>
                <a:cs typeface="Titillium Web"/>
                <a:sym typeface="Titillium Web"/>
              </a:rPr>
              <a:t> </a:t>
            </a:r>
            <a:r>
              <a:rPr lang="en-US"/>
              <a:t>prioridades</a:t>
            </a:r>
            <a:r>
              <a:rPr lang="en-US" sz="3200" b="1" i="0" u="none" strike="noStrike" cap="none">
                <a:solidFill>
                  <a:schemeClr val="dk1"/>
                </a:solidFill>
                <a:latin typeface="Titillium Web"/>
                <a:ea typeface="Titillium Web"/>
                <a:cs typeface="Titillium Web"/>
                <a:sym typeface="Titillium Web"/>
              </a:rPr>
              <a:t>) </a:t>
            </a:r>
          </a:p>
          <a:p>
            <a:pPr marL="342900" marR="0" lvl="0" indent="-342900" algn="l" rtl="0">
              <a:spcBef>
                <a:spcPts val="640"/>
              </a:spcBef>
              <a:spcAft>
                <a:spcPts val="0"/>
              </a:spcAft>
              <a:buClr>
                <a:schemeClr val="dk1"/>
              </a:buClr>
              <a:buSzPct val="100000"/>
              <a:buFont typeface="Arial"/>
              <a:buChar char="•"/>
            </a:pPr>
            <a:r>
              <a:rPr lang="en-US"/>
              <a:t>Registre todas las decisiones</a:t>
            </a:r>
            <a:r>
              <a:rPr lang="en-US" sz="3200" b="1" i="0" u="none" strike="noStrike" cap="none">
                <a:solidFill>
                  <a:schemeClr val="dk1"/>
                </a:solidFill>
                <a:latin typeface="Titillium Web"/>
                <a:ea typeface="Titillium Web"/>
                <a:cs typeface="Titillium Web"/>
                <a:sym typeface="Titillium Web"/>
              </a:rPr>
              <a:t> </a:t>
            </a:r>
          </a:p>
          <a:p>
            <a:pPr marL="342900" marR="0" lvl="0" indent="-342900" algn="l" rtl="0">
              <a:spcBef>
                <a:spcPts val="640"/>
              </a:spcBef>
              <a:spcAft>
                <a:spcPts val="0"/>
              </a:spcAft>
              <a:buClr>
                <a:schemeClr val="dk1"/>
              </a:buClr>
              <a:buSzPct val="100000"/>
              <a:buFont typeface="Arial"/>
              <a:buChar char="•"/>
            </a:pPr>
            <a:r>
              <a:rPr lang="en-US"/>
              <a:t>Comience y termine cada reunión revisando las acciones y los compromisos de las participantes </a:t>
            </a:r>
          </a:p>
        </p:txBody>
      </p:sp>
      <p:sp>
        <p:nvSpPr>
          <p:cNvPr id="283" name="Shape 283"/>
          <p:cNvSpPr/>
          <p:nvPr/>
        </p:nvSpPr>
        <p:spPr>
          <a:xfrm>
            <a:off x="5174400" y="1735542"/>
            <a:ext cx="3512400" cy="4002300"/>
          </a:xfrm>
          <a:prstGeom prst="rect">
            <a:avLst/>
          </a:prstGeom>
          <a:solidFill>
            <a:schemeClr val="accent5"/>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2400" b="1">
                <a:solidFill>
                  <a:srgbClr val="0070C0"/>
                </a:solidFill>
                <a:latin typeface="Calibri"/>
                <a:ea typeface="Calibri"/>
                <a:cs typeface="Calibri"/>
                <a:sym typeface="Calibri"/>
              </a:rPr>
              <a:t>TAREA: </a:t>
            </a:r>
            <a:r>
              <a:rPr lang="en-US" sz="2400">
                <a:solidFill>
                  <a:schemeClr val="dk1"/>
                </a:solidFill>
                <a:latin typeface="Calibri"/>
                <a:ea typeface="Calibri"/>
                <a:cs typeface="Calibri"/>
                <a:sym typeface="Calibri"/>
              </a:rPr>
              <a:t>Ariel. Investigar nuevos proveedores de materiales de limpieza . Traer resultados a la reunión  del 24/9. </a:t>
            </a:r>
          </a:p>
          <a:p>
            <a:pPr marL="0" marR="0" lvl="0" indent="0" algn="l" rtl="0">
              <a:spcBef>
                <a:spcPts val="0"/>
              </a:spcBef>
              <a:buSzPct val="25000"/>
              <a:buNone/>
            </a:pPr>
            <a:r>
              <a:rPr lang="en-US" sz="2400" b="1">
                <a:solidFill>
                  <a:srgbClr val="00B050"/>
                </a:solidFill>
                <a:latin typeface="Calibri"/>
                <a:ea typeface="Calibri"/>
                <a:cs typeface="Calibri"/>
                <a:sym typeface="Calibri"/>
              </a:rPr>
              <a:t>DECISIÓN</a:t>
            </a:r>
            <a:r>
              <a:rPr lang="en-US" sz="2400">
                <a:solidFill>
                  <a:srgbClr val="00B050"/>
                </a:solidFill>
                <a:latin typeface="Calibri"/>
                <a:ea typeface="Calibri"/>
                <a:cs typeface="Calibri"/>
                <a:sym typeface="Calibri"/>
              </a:rPr>
              <a:t>:</a:t>
            </a:r>
            <a:r>
              <a:rPr lang="en-US" sz="2400">
                <a:solidFill>
                  <a:schemeClr val="lt1"/>
                </a:solidFill>
                <a:latin typeface="Calibri"/>
                <a:ea typeface="Calibri"/>
                <a:cs typeface="Calibri"/>
                <a:sym typeface="Calibri"/>
              </a:rPr>
              <a:t> </a:t>
            </a:r>
            <a:r>
              <a:rPr lang="en-US" sz="2400">
                <a:solidFill>
                  <a:schemeClr val="dk1"/>
                </a:solidFill>
                <a:latin typeface="Calibri"/>
                <a:ea typeface="Calibri"/>
                <a:cs typeface="Calibri"/>
                <a:sym typeface="Calibri"/>
              </a:rPr>
              <a:t>Cambio de horas de operación de L-V 7am-4pm. Effective 1/10.</a:t>
            </a:r>
          </a:p>
          <a:p>
            <a:pPr marL="0" marR="0" lvl="0" indent="0" algn="l" rtl="0">
              <a:spcBef>
                <a:spcPts val="0"/>
              </a:spcBef>
              <a:buSzPct val="25000"/>
              <a:buNone/>
            </a:pPr>
            <a:r>
              <a:rPr lang="en-US" sz="2400" b="1">
                <a:solidFill>
                  <a:srgbClr val="7030A0"/>
                </a:solidFill>
                <a:latin typeface="Calibri"/>
                <a:ea typeface="Calibri"/>
                <a:cs typeface="Calibri"/>
                <a:sym typeface="Calibri"/>
              </a:rPr>
              <a:t>TEMA PARA EL FUTURO</a:t>
            </a:r>
            <a:r>
              <a:rPr lang="en-US" sz="2400">
                <a:solidFill>
                  <a:srgbClr val="7030A0"/>
                </a:solidFill>
                <a:latin typeface="Calibri"/>
                <a:ea typeface="Calibri"/>
                <a:cs typeface="Calibri"/>
                <a:sym typeface="Calibri"/>
              </a:rPr>
              <a:t>:</a:t>
            </a:r>
            <a:r>
              <a:rPr lang="en-US" sz="2400">
                <a:solidFill>
                  <a:schemeClr val="lt1"/>
                </a:solidFill>
                <a:latin typeface="Calibri"/>
                <a:ea typeface="Calibri"/>
                <a:cs typeface="Calibri"/>
                <a:sym typeface="Calibri"/>
              </a:rPr>
              <a:t> </a:t>
            </a:r>
            <a:r>
              <a:rPr lang="en-US" sz="2400">
                <a:solidFill>
                  <a:schemeClr val="dk1"/>
                </a:solidFill>
                <a:latin typeface="Calibri"/>
                <a:ea typeface="Calibri"/>
                <a:cs typeface="Calibri"/>
                <a:sym typeface="Calibri"/>
              </a:rPr>
              <a:t>Política de vacaciones.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pic>
        <p:nvPicPr>
          <p:cNvPr id="284" name="Shape 284"/>
          <p:cNvPicPr preferRelativeResize="0"/>
          <p:nvPr/>
        </p:nvPicPr>
        <p:blipFill rotWithShape="1">
          <a:blip r:embed="rId3">
            <a:alphaModFix/>
          </a:blip>
          <a:srcRect/>
          <a:stretch/>
        </p:blipFill>
        <p:spPr>
          <a:xfrm>
            <a:off x="1250015" y="4090550"/>
            <a:ext cx="2295300" cy="2286000"/>
          </a:xfrm>
          <a:prstGeom prst="rect">
            <a:avLst/>
          </a:prstGeom>
          <a:noFill/>
          <a:ln>
            <a:noFill/>
          </a:ln>
          <a:effectLst>
            <a:outerShdw blurRad="190500" algn="tl" rotWithShape="0">
              <a:srgbClr val="000000">
                <a:alpha val="69803"/>
              </a:srgbClr>
            </a:outerShdw>
          </a:effectLst>
        </p:spPr>
      </p:pic>
      <p:cxnSp>
        <p:nvCxnSpPr>
          <p:cNvPr id="285" name="Shape 285"/>
          <p:cNvCxnSpPr/>
          <p:nvPr/>
        </p:nvCxnSpPr>
        <p:spPr>
          <a:xfrm>
            <a:off x="3545323" y="4462780"/>
            <a:ext cx="1188600" cy="731399"/>
          </a:xfrm>
          <a:prstGeom prst="bentConnector3">
            <a:avLst>
              <a:gd name="adj1" fmla="val 50000"/>
            </a:avLst>
          </a:prstGeom>
          <a:noFill/>
          <a:ln w="5715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Agenda</a:t>
            </a:r>
          </a:p>
        </p:txBody>
      </p:sp>
      <p:sp>
        <p:nvSpPr>
          <p:cNvPr id="100" name="Shape 100"/>
          <p:cNvSpPr txBox="1">
            <a:spLocks noGrp="1"/>
          </p:cNvSpPr>
          <p:nvPr>
            <p:ph type="body" idx="1"/>
          </p:nvPr>
        </p:nvSpPr>
        <p:spPr>
          <a:xfrm>
            <a:off x="457200" y="1295400"/>
            <a:ext cx="8229600" cy="4906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a:t>Presentación</a:t>
            </a:r>
            <a:r>
              <a:rPr lang="en-US" sz="2000" b="1" i="0" u="none" strike="noStrike" cap="none">
                <a:solidFill>
                  <a:schemeClr val="dk1"/>
                </a:solidFill>
                <a:latin typeface="Titillium Web"/>
                <a:ea typeface="Titillium Web"/>
                <a:cs typeface="Titillium Web"/>
                <a:sym typeface="Titillium Web"/>
              </a:rPr>
              <a:t>- 5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a:t>EJERCICIO</a:t>
            </a:r>
            <a:r>
              <a:rPr lang="en-US" sz="2000" b="1" i="0" u="none" strike="noStrike" cap="none">
                <a:solidFill>
                  <a:schemeClr val="dk1"/>
                </a:solidFill>
                <a:latin typeface="Titillium Web"/>
                <a:ea typeface="Titillium Web"/>
                <a:cs typeface="Titillium Web"/>
                <a:sym typeface="Titillium Web"/>
              </a:rPr>
              <a:t>: </a:t>
            </a:r>
            <a:r>
              <a:rPr lang="en-US" sz="2000"/>
              <a:t>Mejor/peor reunión</a:t>
            </a:r>
            <a:r>
              <a:rPr lang="en-US" sz="2000" b="1" i="0" u="none" strike="noStrike" cap="none">
                <a:solidFill>
                  <a:schemeClr val="dk1"/>
                </a:solidFill>
                <a:latin typeface="Titillium Web"/>
                <a:ea typeface="Titillium Web"/>
                <a:cs typeface="Titillium Web"/>
                <a:sym typeface="Titillium Web"/>
              </a:rPr>
              <a:t>- 30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a:t>Facilitación y roles en la reunión </a:t>
            </a:r>
            <a:r>
              <a:rPr lang="en-US" sz="2000" b="1" i="0" u="none" strike="noStrike" cap="none">
                <a:solidFill>
                  <a:schemeClr val="dk1"/>
                </a:solidFill>
                <a:latin typeface="Titillium Web"/>
                <a:ea typeface="Titillium Web"/>
                <a:cs typeface="Titillium Web"/>
                <a:sym typeface="Titillium Web"/>
              </a:rPr>
              <a:t>– 15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a:t>DESCANSO</a:t>
            </a:r>
            <a:r>
              <a:rPr lang="en-US" sz="2000" b="1" i="0" u="none" strike="noStrike" cap="none">
                <a:solidFill>
                  <a:schemeClr val="dk1"/>
                </a:solidFill>
                <a:latin typeface="Titillium Web"/>
                <a:ea typeface="Titillium Web"/>
                <a:cs typeface="Titillium Web"/>
                <a:sym typeface="Titillium Web"/>
              </a:rPr>
              <a:t>- 10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a:t>La Agenda</a:t>
            </a:r>
            <a:r>
              <a:rPr lang="en-US" sz="2000" b="1" i="0" u="none" strike="noStrike" cap="none">
                <a:solidFill>
                  <a:schemeClr val="dk1"/>
                </a:solidFill>
                <a:latin typeface="Titillium Web"/>
                <a:ea typeface="Titillium Web"/>
                <a:cs typeface="Titillium Web"/>
                <a:sym typeface="Titillium Web"/>
              </a:rPr>
              <a:t>: Historia de una buena reun</a:t>
            </a:r>
            <a:r>
              <a:rPr lang="en-US" sz="2000"/>
              <a:t>ión </a:t>
            </a:r>
            <a:r>
              <a:rPr lang="en-US" sz="2000" b="1" i="0" u="none" strike="noStrike" cap="none">
                <a:solidFill>
                  <a:schemeClr val="dk1"/>
                </a:solidFill>
                <a:latin typeface="Titillium Web"/>
                <a:ea typeface="Titillium Web"/>
                <a:cs typeface="Titillium Web"/>
                <a:sym typeface="Titillium Web"/>
              </a:rPr>
              <a:t>– 15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b="1" i="0" u="none" strike="noStrike" cap="none">
                <a:solidFill>
                  <a:schemeClr val="dk1"/>
                </a:solidFill>
                <a:latin typeface="Titillium Web"/>
                <a:ea typeface="Titillium Web"/>
                <a:cs typeface="Titillium Web"/>
                <a:sym typeface="Titillium Web"/>
              </a:rPr>
              <a:t>E</a:t>
            </a:r>
            <a:r>
              <a:rPr lang="en-US" sz="2000"/>
              <a:t>JERCICIO</a:t>
            </a:r>
            <a:r>
              <a:rPr lang="en-US" sz="2000" b="1" i="0" u="none" strike="noStrike" cap="none">
                <a:solidFill>
                  <a:schemeClr val="dk1"/>
                </a:solidFill>
                <a:latin typeface="Titillium Web"/>
                <a:ea typeface="Titillium Web"/>
                <a:cs typeface="Titillium Web"/>
                <a:sym typeface="Titillium Web"/>
              </a:rPr>
              <a:t>: </a:t>
            </a:r>
            <a:r>
              <a:rPr lang="en-US" sz="2000"/>
              <a:t>Actuación de roles</a:t>
            </a:r>
            <a:r>
              <a:rPr lang="en-US" sz="2000" b="1" i="0" u="none" strike="noStrike" cap="none">
                <a:solidFill>
                  <a:schemeClr val="dk1"/>
                </a:solidFill>
                <a:latin typeface="Titillium Web"/>
                <a:ea typeface="Titillium Web"/>
                <a:cs typeface="Titillium Web"/>
                <a:sym typeface="Titillium Web"/>
              </a:rPr>
              <a:t> – 30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spcAft>
                <a:spcPts val="0"/>
              </a:spcAft>
              <a:buClr>
                <a:schemeClr val="dk1"/>
              </a:buClr>
              <a:buSzPct val="100000"/>
              <a:buFont typeface="Arial"/>
              <a:buChar char="•"/>
            </a:pPr>
            <a:r>
              <a:rPr lang="en-US" sz="2000"/>
              <a:t>Herramientas</a:t>
            </a:r>
            <a:r>
              <a:rPr lang="en-US" sz="2000" b="1" i="0" u="none" strike="noStrike" cap="none">
                <a:solidFill>
                  <a:schemeClr val="dk1"/>
                </a:solidFill>
                <a:latin typeface="Titillium Web"/>
                <a:ea typeface="Titillium Web"/>
                <a:cs typeface="Titillium Web"/>
                <a:sym typeface="Titillium Web"/>
              </a:rPr>
              <a:t> – 10 min</a:t>
            </a:r>
          </a:p>
          <a:p>
            <a:pPr marL="0" marR="0" lvl="0" indent="0" algn="l" rtl="0">
              <a:lnSpc>
                <a:spcPct val="80000"/>
              </a:lnSpc>
              <a:spcBef>
                <a:spcPts val="400"/>
              </a:spcBef>
              <a:spcAft>
                <a:spcPts val="0"/>
              </a:spcAft>
              <a:buClr>
                <a:schemeClr val="dk1"/>
              </a:buClr>
              <a:buSzPct val="25000"/>
              <a:buFont typeface="Arial"/>
              <a:buNone/>
            </a:pPr>
            <a:endParaRPr sz="2000" b="1" i="0" u="none" strike="noStrike" cap="none">
              <a:solidFill>
                <a:schemeClr val="dk1"/>
              </a:solidFill>
              <a:latin typeface="Titillium Web"/>
              <a:ea typeface="Titillium Web"/>
              <a:cs typeface="Titillium Web"/>
              <a:sym typeface="Titillium Web"/>
            </a:endParaRPr>
          </a:p>
          <a:p>
            <a:pPr marL="342900" marR="0" lvl="0" indent="-342900" algn="l" rtl="0">
              <a:lnSpc>
                <a:spcPct val="80000"/>
              </a:lnSpc>
              <a:spcBef>
                <a:spcPts val="400"/>
              </a:spcBef>
              <a:buClr>
                <a:schemeClr val="dk1"/>
              </a:buClr>
              <a:buSzPct val="100000"/>
              <a:buFont typeface="Arial"/>
              <a:buChar char="•"/>
            </a:pPr>
            <a:r>
              <a:rPr lang="en-US" sz="2000"/>
              <a:t>Cierre </a:t>
            </a:r>
            <a:r>
              <a:rPr lang="en-US" sz="2000" b="1" i="0" u="none" strike="noStrike" cap="none">
                <a:solidFill>
                  <a:schemeClr val="dk1"/>
                </a:solidFill>
                <a:latin typeface="Titillium Web"/>
                <a:ea typeface="Titillium Web"/>
                <a:cs typeface="Titillium Web"/>
                <a:sym typeface="Titillium Web"/>
              </a:rPr>
              <a:t> - 5 min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3959"/>
              <a:t>Conclusión: Lecciones aprendidas aka Mejores prácticas</a:t>
            </a:r>
            <a:r>
              <a:rPr lang="en-US" sz="3959" b="1" i="0" u="none" strike="noStrike" cap="none">
                <a:solidFill>
                  <a:srgbClr val="415B60"/>
                </a:solidFill>
                <a:latin typeface="Titillium Web"/>
                <a:ea typeface="Titillium Web"/>
                <a:cs typeface="Titillium Web"/>
                <a:sym typeface="Titillium Web"/>
              </a:rPr>
              <a:t> </a:t>
            </a:r>
          </a:p>
        </p:txBody>
      </p:sp>
      <p:sp>
        <p:nvSpPr>
          <p:cNvPr id="291" name="Shape 291"/>
          <p:cNvSpPr/>
          <p:nvPr/>
        </p:nvSpPr>
        <p:spPr>
          <a:xfrm>
            <a:off x="457200" y="1856700"/>
            <a:ext cx="3502058" cy="1325522"/>
          </a:xfrm>
          <a:prstGeom prst="wedgeRoundRectCallout">
            <a:avLst>
              <a:gd name="adj1" fmla="val -20833"/>
              <a:gd name="adj2" fmla="val 62500"/>
              <a:gd name="adj3" fmla="val 0"/>
            </a:avLst>
          </a:prstGeom>
          <a:solidFill>
            <a:schemeClr val="accent5"/>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2" name="Shape 292"/>
          <p:cNvSpPr txBox="1"/>
          <p:nvPr/>
        </p:nvSpPr>
        <p:spPr>
          <a:xfrm>
            <a:off x="333679" y="1797225"/>
            <a:ext cx="3749101"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dk1"/>
                </a:solidFill>
                <a:latin typeface="Calibri"/>
                <a:ea typeface="Calibri"/>
                <a:cs typeface="Calibri"/>
                <a:sym typeface="Calibri"/>
              </a:rPr>
              <a:t>¿Me puede dar retroalimentación? ¿Qué tal estuvo la reunión ? </a:t>
            </a:r>
          </a:p>
        </p:txBody>
      </p:sp>
      <p:sp>
        <p:nvSpPr>
          <p:cNvPr id="293" name="Shape 293"/>
          <p:cNvSpPr/>
          <p:nvPr/>
        </p:nvSpPr>
        <p:spPr>
          <a:xfrm>
            <a:off x="6556567" y="1856700"/>
            <a:ext cx="1762863" cy="1221028"/>
          </a:xfrm>
          <a:prstGeom prst="wedgeRoundRectCallout">
            <a:avLst>
              <a:gd name="adj1" fmla="val -20833"/>
              <a:gd name="adj2" fmla="val 62500"/>
              <a:gd name="adj3" fmla="val 0"/>
            </a:avLst>
          </a:prstGeom>
          <a:solidFill>
            <a:schemeClr val="accent5"/>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4" name="Shape 294"/>
          <p:cNvSpPr/>
          <p:nvPr/>
        </p:nvSpPr>
        <p:spPr>
          <a:xfrm>
            <a:off x="4246424" y="1878200"/>
            <a:ext cx="2286000" cy="1199400"/>
          </a:xfrm>
          <a:prstGeom prst="wedgeRoundRectCallout">
            <a:avLst>
              <a:gd name="adj1" fmla="val -20833"/>
              <a:gd name="adj2" fmla="val 62500"/>
              <a:gd name="adj3" fmla="val 0"/>
            </a:avLst>
          </a:prstGeom>
          <a:solidFill>
            <a:schemeClr val="accent5"/>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SzPct val="25000"/>
              <a:buNone/>
            </a:pPr>
            <a:r>
              <a:rPr lang="en-US" sz="2400" b="1">
                <a:solidFill>
                  <a:schemeClr val="accent6"/>
                </a:solidFill>
                <a:latin typeface="Calibri"/>
                <a:ea typeface="Calibri"/>
                <a:cs typeface="Calibri"/>
                <a:sym typeface="Calibri"/>
              </a:rPr>
              <a:t>¡Magnífico! ¡Logramos hacer muchas cosas !</a:t>
            </a:r>
          </a:p>
        </p:txBody>
      </p:sp>
      <p:pic>
        <p:nvPicPr>
          <p:cNvPr id="295" name="Shape 295"/>
          <p:cNvPicPr preferRelativeResize="0"/>
          <p:nvPr/>
        </p:nvPicPr>
        <p:blipFill rotWithShape="1">
          <a:blip r:embed="rId3">
            <a:alphaModFix/>
          </a:blip>
          <a:srcRect/>
          <a:stretch/>
        </p:blipFill>
        <p:spPr>
          <a:xfrm>
            <a:off x="699224" y="3649673"/>
            <a:ext cx="2286000" cy="2286000"/>
          </a:xfrm>
          <a:prstGeom prst="rect">
            <a:avLst/>
          </a:prstGeom>
          <a:noFill/>
          <a:ln>
            <a:noFill/>
          </a:ln>
          <a:effectLst>
            <a:outerShdw blurRad="190500" algn="tl" rotWithShape="0">
              <a:srgbClr val="000000">
                <a:alpha val="69803"/>
              </a:srgbClr>
            </a:outerShdw>
          </a:effectLst>
        </p:spPr>
      </p:pic>
      <p:pic>
        <p:nvPicPr>
          <p:cNvPr id="296" name="Shape 296"/>
          <p:cNvPicPr preferRelativeResize="0"/>
          <p:nvPr/>
        </p:nvPicPr>
        <p:blipFill rotWithShape="1">
          <a:blip r:embed="rId4">
            <a:alphaModFix/>
          </a:blip>
          <a:srcRect/>
          <a:stretch/>
        </p:blipFill>
        <p:spPr>
          <a:xfrm>
            <a:off x="3424376" y="3642773"/>
            <a:ext cx="2295247" cy="2286000"/>
          </a:xfrm>
          <a:prstGeom prst="rect">
            <a:avLst/>
          </a:prstGeom>
          <a:noFill/>
          <a:ln>
            <a:noFill/>
          </a:ln>
          <a:effectLst>
            <a:outerShdw blurRad="190500" algn="tl" rotWithShape="0">
              <a:srgbClr val="000000">
                <a:alpha val="69803"/>
              </a:srgbClr>
            </a:outerShdw>
          </a:effectLst>
        </p:spPr>
      </p:pic>
      <p:pic>
        <p:nvPicPr>
          <p:cNvPr id="297" name="Shape 297"/>
          <p:cNvPicPr preferRelativeResize="0"/>
          <p:nvPr/>
        </p:nvPicPr>
        <p:blipFill rotWithShape="1">
          <a:blip r:embed="rId5">
            <a:alphaModFix/>
          </a:blip>
          <a:srcRect/>
          <a:stretch/>
        </p:blipFill>
        <p:spPr>
          <a:xfrm>
            <a:off x="6054194" y="3636146"/>
            <a:ext cx="2295357" cy="2286000"/>
          </a:xfrm>
          <a:prstGeom prst="rect">
            <a:avLst/>
          </a:prstGeom>
          <a:noFill/>
          <a:ln>
            <a:noFill/>
          </a:ln>
          <a:effectLst>
            <a:outerShdw blurRad="190500" algn="tl" rotWithShape="0">
              <a:srgbClr val="000000">
                <a:alpha val="69803"/>
              </a:srgbClr>
            </a:outerShdw>
          </a:effectLst>
        </p:spPr>
      </p:pic>
      <p:pic>
        <p:nvPicPr>
          <p:cNvPr id="298" name="Shape 298"/>
          <p:cNvPicPr preferRelativeResize="0"/>
          <p:nvPr/>
        </p:nvPicPr>
        <p:blipFill rotWithShape="1">
          <a:blip r:embed="rId6">
            <a:alphaModFix/>
          </a:blip>
          <a:srcRect/>
          <a:stretch/>
        </p:blipFill>
        <p:spPr>
          <a:xfrm>
            <a:off x="6818604" y="1957017"/>
            <a:ext cx="1120709" cy="11207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Actuación de Roles </a:t>
            </a:r>
          </a:p>
        </p:txBody>
      </p:sp>
      <p:sp>
        <p:nvSpPr>
          <p:cNvPr id="305" name="Shape 305"/>
          <p:cNvSpPr txBox="1">
            <a:spLocks noGrp="1"/>
          </p:cNvSpPr>
          <p:nvPr>
            <p:ph type="body" idx="1"/>
          </p:nvPr>
        </p:nvSpPr>
        <p:spPr>
          <a:xfrm>
            <a:off x="457200" y="1095500"/>
            <a:ext cx="8472000" cy="5316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a:t>En grupos de 10 personas lea el propósito de la reunión </a:t>
            </a:r>
          </a:p>
          <a:p>
            <a:pPr marL="342900" marR="0" lvl="0" indent="-342900" algn="l" rtl="0">
              <a:lnSpc>
                <a:spcPct val="90000"/>
              </a:lnSpc>
              <a:spcBef>
                <a:spcPts val="592"/>
              </a:spcBef>
              <a:spcAft>
                <a:spcPts val="0"/>
              </a:spcAft>
              <a:buClr>
                <a:schemeClr val="dk1"/>
              </a:buClr>
              <a:buSzPct val="98666"/>
              <a:buFont typeface="Arial"/>
              <a:buChar char="•"/>
            </a:pPr>
            <a:r>
              <a:rPr lang="en-US" sz="2960"/>
              <a:t>Establezca roles</a:t>
            </a:r>
            <a:r>
              <a:rPr lang="en-US" sz="2960" b="1" i="0" u="none" strike="noStrike" cap="none">
                <a:solidFill>
                  <a:schemeClr val="dk1"/>
                </a:solidFill>
                <a:latin typeface="Titillium Web"/>
                <a:ea typeface="Titillium Web"/>
                <a:cs typeface="Titillium Web"/>
                <a:sym typeface="Titillium Web"/>
              </a:rPr>
              <a:t> (no comparta su rol si no es uno de </a:t>
            </a:r>
            <a:r>
              <a:rPr lang="en-US" sz="2960"/>
              <a:t>estos tres a continuación</a:t>
            </a:r>
            <a:r>
              <a:rPr lang="en-US" sz="2960" b="1" i="0" u="none" strike="noStrike" cap="none">
                <a:solidFill>
                  <a:schemeClr val="dk1"/>
                </a:solidFill>
                <a:latin typeface="Titillium Web"/>
                <a:ea typeface="Titillium Web"/>
                <a:cs typeface="Titillium Web"/>
                <a:sym typeface="Titillium Web"/>
              </a:rPr>
              <a:t>)</a:t>
            </a:r>
          </a:p>
          <a:p>
            <a:pPr marL="742950" marR="0" lvl="1" indent="-285750" algn="l" rtl="0">
              <a:lnSpc>
                <a:spcPct val="90000"/>
              </a:lnSpc>
              <a:spcBef>
                <a:spcPts val="518"/>
              </a:spcBef>
              <a:spcAft>
                <a:spcPts val="0"/>
              </a:spcAft>
              <a:buClr>
                <a:srgbClr val="415B60"/>
              </a:buClr>
              <a:buSzPct val="99615"/>
              <a:buFont typeface="Arial"/>
              <a:buChar char="–"/>
            </a:pPr>
            <a:r>
              <a:rPr lang="en-US" sz="2590" b="0" i="0" u="none" strike="noStrike" cap="none">
                <a:solidFill>
                  <a:srgbClr val="415B60"/>
                </a:solidFill>
                <a:latin typeface="Titillium Web"/>
                <a:ea typeface="Titillium Web"/>
                <a:cs typeface="Titillium Web"/>
                <a:sym typeface="Titillium Web"/>
              </a:rPr>
              <a:t>Facilita</a:t>
            </a:r>
            <a:r>
              <a:rPr lang="en-US" sz="2590"/>
              <a:t>dora</a:t>
            </a:r>
            <a:r>
              <a:rPr lang="en-US" sz="2590" b="0" i="0" u="none" strike="noStrike" cap="none">
                <a:solidFill>
                  <a:srgbClr val="415B60"/>
                </a:solidFill>
                <a:latin typeface="Titillium Web"/>
                <a:ea typeface="Titillium Web"/>
                <a:cs typeface="Titillium Web"/>
                <a:sym typeface="Titillium Web"/>
              </a:rPr>
              <a:t> </a:t>
            </a:r>
          </a:p>
          <a:p>
            <a:pPr marL="742950" marR="0" lvl="1" indent="-285750" algn="l" rtl="0">
              <a:lnSpc>
                <a:spcPct val="90000"/>
              </a:lnSpc>
              <a:spcBef>
                <a:spcPts val="518"/>
              </a:spcBef>
              <a:spcAft>
                <a:spcPts val="0"/>
              </a:spcAft>
              <a:buClr>
                <a:srgbClr val="415B60"/>
              </a:buClr>
              <a:buSzPct val="99615"/>
              <a:buFont typeface="Arial"/>
              <a:buChar char="–"/>
            </a:pPr>
            <a:r>
              <a:rPr lang="en-US" sz="2590"/>
              <a:t>Monitoreo de tiempo</a:t>
            </a:r>
          </a:p>
          <a:p>
            <a:pPr marL="742950" marR="0" lvl="1" indent="-285750" algn="l" rtl="0">
              <a:lnSpc>
                <a:spcPct val="90000"/>
              </a:lnSpc>
              <a:spcBef>
                <a:spcPts val="518"/>
              </a:spcBef>
              <a:spcAft>
                <a:spcPts val="0"/>
              </a:spcAft>
              <a:buClr>
                <a:srgbClr val="415B60"/>
              </a:buClr>
              <a:buSzPct val="99615"/>
              <a:buFont typeface="Arial"/>
              <a:buChar char="–"/>
            </a:pPr>
            <a:r>
              <a:rPr lang="en-US" sz="2590"/>
              <a:t>Tomar notas</a:t>
            </a:r>
          </a:p>
          <a:p>
            <a:pPr marL="342900" marR="0" lvl="0" indent="-342900" algn="l" rtl="0">
              <a:lnSpc>
                <a:spcPct val="90000"/>
              </a:lnSpc>
              <a:spcBef>
                <a:spcPts val="592"/>
              </a:spcBef>
              <a:spcAft>
                <a:spcPts val="0"/>
              </a:spcAft>
              <a:buClr>
                <a:schemeClr val="dk1"/>
              </a:buClr>
              <a:buSzPct val="98666"/>
              <a:buFont typeface="Arial"/>
              <a:buChar char="•"/>
            </a:pPr>
            <a:r>
              <a:rPr lang="en-US" sz="2960" b="1" i="0" u="none" strike="noStrike" cap="none">
                <a:solidFill>
                  <a:schemeClr val="dk1"/>
                </a:solidFill>
                <a:latin typeface="Titillium Web"/>
                <a:ea typeface="Titillium Web"/>
                <a:cs typeface="Titillium Web"/>
                <a:sym typeface="Titillium Web"/>
              </a:rPr>
              <a:t>Plan (10 min)</a:t>
            </a:r>
          </a:p>
          <a:p>
            <a:pPr marL="342900" marR="0" lvl="0" indent="-342900" algn="l" rtl="0">
              <a:lnSpc>
                <a:spcPct val="90000"/>
              </a:lnSpc>
              <a:spcBef>
                <a:spcPts val="592"/>
              </a:spcBef>
              <a:spcAft>
                <a:spcPts val="0"/>
              </a:spcAft>
              <a:buClr>
                <a:schemeClr val="dk1"/>
              </a:buClr>
              <a:buSzPct val="98666"/>
              <a:buFont typeface="Arial"/>
              <a:buChar char="•"/>
            </a:pPr>
            <a:r>
              <a:rPr lang="en-US" sz="2960"/>
              <a:t>Actuación de roles escenario de reunión</a:t>
            </a:r>
            <a:r>
              <a:rPr lang="en-US" sz="2960" b="1" i="0" u="none" strike="noStrike" cap="none">
                <a:solidFill>
                  <a:schemeClr val="dk1"/>
                </a:solidFill>
                <a:latin typeface="Titillium Web"/>
                <a:ea typeface="Titillium Web"/>
                <a:cs typeface="Titillium Web"/>
                <a:sym typeface="Titillium Web"/>
              </a:rPr>
              <a:t> (10 min)</a:t>
            </a:r>
          </a:p>
          <a:p>
            <a:pPr marL="342900" marR="0" lvl="0" indent="-342900" algn="l" rtl="0">
              <a:lnSpc>
                <a:spcPct val="90000"/>
              </a:lnSpc>
              <a:spcBef>
                <a:spcPts val="592"/>
              </a:spcBef>
              <a:spcAft>
                <a:spcPts val="0"/>
              </a:spcAft>
              <a:buClr>
                <a:schemeClr val="dk1"/>
              </a:buClr>
              <a:buSzPct val="98666"/>
              <a:buFont typeface="Arial"/>
              <a:buChar char="•"/>
            </a:pPr>
            <a:r>
              <a:rPr lang="en-US" sz="2960"/>
              <a:t>Reporte sobre la experiencia con todo el grupo </a:t>
            </a:r>
            <a:r>
              <a:rPr lang="en-US" sz="2960" b="1" i="0" u="none" strike="noStrike" cap="none">
                <a:solidFill>
                  <a:schemeClr val="dk1"/>
                </a:solidFill>
                <a:latin typeface="Titillium Web"/>
                <a:ea typeface="Titillium Web"/>
                <a:cs typeface="Titillium Web"/>
                <a:sym typeface="Titillium Web"/>
              </a:rPr>
              <a:t>(10 min)  </a:t>
            </a:r>
          </a:p>
          <a:p>
            <a:pPr marL="342900" marR="0" lvl="0" indent="-342900" algn="l" rtl="0">
              <a:lnSpc>
                <a:spcPct val="90000"/>
              </a:lnSpc>
              <a:spcBef>
                <a:spcPts val="592"/>
              </a:spcBef>
              <a:buClr>
                <a:schemeClr val="dk1"/>
              </a:buClr>
              <a:buSzPct val="98666"/>
              <a:buFont typeface="Arial"/>
              <a:buNone/>
            </a:pPr>
            <a:endParaRPr sz="2960" b="1" i="0" u="none" strike="noStrike" cap="none">
              <a:solidFill>
                <a:schemeClr val="dk1"/>
              </a:solidFill>
              <a:latin typeface="Titillium Web"/>
              <a:ea typeface="Titillium Web"/>
              <a:cs typeface="Titillium Web"/>
              <a:sym typeface="Titillium We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Herramientas</a:t>
            </a:r>
          </a:p>
        </p:txBody>
      </p:sp>
      <p:sp>
        <p:nvSpPr>
          <p:cNvPr id="312" name="Shape 312"/>
          <p:cNvSpPr txBox="1"/>
          <p:nvPr/>
        </p:nvSpPr>
        <p:spPr>
          <a:xfrm>
            <a:off x="257458" y="5097798"/>
            <a:ext cx="8612555"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dk1"/>
                </a:solidFill>
                <a:latin typeface="Titillium Web"/>
                <a:ea typeface="Titillium Web"/>
                <a:cs typeface="Titillium Web"/>
                <a:sym typeface="Titillium Web"/>
              </a:rPr>
              <a:t>¿Qué herramientas hemos utilizado hoy para incrementar la participación y hacer que las reuniones sean interesantes?</a:t>
            </a:r>
          </a:p>
        </p:txBody>
      </p:sp>
      <p:sp>
        <p:nvSpPr>
          <p:cNvPr id="313" name="Shape 313"/>
          <p:cNvSpPr txBox="1">
            <a:spLocks noGrp="1"/>
          </p:cNvSpPr>
          <p:nvPr>
            <p:ph type="body" idx="1"/>
          </p:nvPr>
        </p:nvSpPr>
        <p:spPr>
          <a:xfrm>
            <a:off x="457200" y="1600200"/>
            <a:ext cx="8229600" cy="333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1" i="0" u="none" strike="noStrike" cap="none">
              <a:solidFill>
                <a:schemeClr val="dk1"/>
              </a:solidFill>
              <a:latin typeface="Titillium Web"/>
              <a:ea typeface="Titillium Web"/>
              <a:cs typeface="Titillium Web"/>
              <a:sym typeface="Titillium Web"/>
            </a:endParaRPr>
          </a:p>
          <a:p>
            <a:pPr marL="0" marR="0" lvl="0" indent="0" algn="l" rtl="0">
              <a:spcBef>
                <a:spcPts val="640"/>
              </a:spcBef>
              <a:buClr>
                <a:schemeClr val="dk1"/>
              </a:buClr>
              <a:buSzPct val="25000"/>
              <a:buFont typeface="Arial"/>
              <a:buNone/>
            </a:pPr>
            <a:endParaRPr sz="3200" b="1" i="0" u="none" strike="noStrike" cap="none">
              <a:solidFill>
                <a:schemeClr val="dk1"/>
              </a:solidFill>
              <a:latin typeface="Titillium Web"/>
              <a:ea typeface="Titillium Web"/>
              <a:cs typeface="Titillium Web"/>
              <a:sym typeface="Titillium Web"/>
            </a:endParaRPr>
          </a:p>
        </p:txBody>
      </p:sp>
      <p:pic>
        <p:nvPicPr>
          <p:cNvPr id="314" name="Shape 314"/>
          <p:cNvPicPr preferRelativeResize="0"/>
          <p:nvPr/>
        </p:nvPicPr>
        <p:blipFill rotWithShape="1">
          <a:blip r:embed="rId3">
            <a:alphaModFix/>
          </a:blip>
          <a:srcRect/>
          <a:stretch/>
        </p:blipFill>
        <p:spPr>
          <a:xfrm>
            <a:off x="1833716" y="1349210"/>
            <a:ext cx="5476500" cy="320190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C</a:t>
            </a:r>
            <a:r>
              <a:rPr lang="en-US"/>
              <a:t>ierre</a:t>
            </a:r>
          </a:p>
        </p:txBody>
      </p:sp>
      <p:sp>
        <p:nvSpPr>
          <p:cNvPr id="321" name="Shape 32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a:t>¿Les  importaría llenar un formulario de evaluación del taller? </a:t>
            </a:r>
          </a:p>
        </p:txBody>
      </p:sp>
      <p:sp>
        <p:nvSpPr>
          <p:cNvPr id="322" name="Shape 322"/>
          <p:cNvSpPr/>
          <p:nvPr/>
        </p:nvSpPr>
        <p:spPr>
          <a:xfrm>
            <a:off x="0" y="0"/>
            <a:ext cx="9144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23" name="Shape 323"/>
          <p:cNvPicPr preferRelativeResize="0"/>
          <p:nvPr/>
        </p:nvPicPr>
        <p:blipFill rotWithShape="1">
          <a:blip r:embed="rId3">
            <a:alphaModFix/>
          </a:blip>
          <a:srcRect/>
          <a:stretch/>
        </p:blipFill>
        <p:spPr>
          <a:xfrm>
            <a:off x="2984275" y="2739799"/>
            <a:ext cx="3416400" cy="341640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Workshop Goal</a:t>
            </a:r>
          </a:p>
        </p:txBody>
      </p:sp>
      <p:sp>
        <p:nvSpPr>
          <p:cNvPr id="106" name="Shape 106"/>
          <p:cNvSpPr txBox="1">
            <a:spLocks noGrp="1"/>
          </p:cNvSpPr>
          <p:nvPr>
            <p:ph type="body" idx="1"/>
          </p:nvPr>
        </p:nvSpPr>
        <p:spPr>
          <a:xfrm>
            <a:off x="457200" y="2190142"/>
            <a:ext cx="8229600" cy="3936020"/>
          </a:xfrm>
          <a:prstGeom prst="rect">
            <a:avLst/>
          </a:prstGeom>
          <a:noFill/>
          <a:ln>
            <a:noFill/>
          </a:ln>
        </p:spPr>
        <p:txBody>
          <a:bodyPr lIns="91425" tIns="45700" rIns="91425" bIns="45700" anchor="t" anchorCtr="0">
            <a:noAutofit/>
          </a:bodyPr>
          <a:lstStyle/>
          <a:p>
            <a:pPr marL="0" lvl="0" indent="-69850" rtl="0">
              <a:lnSpc>
                <a:spcPct val="115000"/>
              </a:lnSpc>
              <a:spcBef>
                <a:spcPts val="0"/>
              </a:spcBef>
              <a:buClr>
                <a:schemeClr val="dk1"/>
              </a:buClr>
              <a:buSzPct val="55000"/>
              <a:buFont typeface="Arial"/>
              <a:buNone/>
            </a:pPr>
            <a:r>
              <a:rPr lang="en-US" sz="2000">
                <a:latin typeface="Calibri"/>
                <a:ea typeface="Calibri"/>
                <a:cs typeface="Calibri"/>
                <a:sym typeface="Calibri"/>
              </a:rPr>
              <a:t>Preparar a las trabajadoras/es dueñas/os para </a:t>
            </a:r>
            <a:r>
              <a:rPr lang="en-US" sz="2000"/>
              <a:t>planificar, ejecutar y participar en reuniones fluidas, efectivas y energizantes.</a:t>
            </a:r>
          </a:p>
          <a:p>
            <a:pPr marL="0" marR="0" lvl="0" indent="0" algn="ctr" rtl="0">
              <a:spcBef>
                <a:spcPts val="0"/>
              </a:spcBef>
              <a:spcAft>
                <a:spcPts val="0"/>
              </a:spcAft>
              <a:buClr>
                <a:schemeClr val="dk1"/>
              </a:buClr>
              <a:buSzPct val="25000"/>
              <a:buFont typeface="Arial"/>
              <a:buNone/>
            </a:pPr>
            <a:endParaRPr/>
          </a:p>
          <a:p>
            <a:pPr marL="0" marR="0" lvl="0" indent="0" algn="l" rtl="0">
              <a:spcBef>
                <a:spcPts val="640"/>
              </a:spcBef>
              <a:buClr>
                <a:schemeClr val="dk1"/>
              </a:buClr>
              <a:buSzPct val="25000"/>
              <a:buFont typeface="Arial"/>
              <a:buNone/>
            </a:pPr>
            <a:endParaRPr sz="3200" b="1" i="0" u="none" strike="noStrike" cap="none">
              <a:solidFill>
                <a:schemeClr val="dk1"/>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¿Por qué hablar de reuniones</a:t>
            </a:r>
            <a:r>
              <a:rPr lang="en-US" sz="4400" b="1" i="0" u="none" strike="noStrike" cap="none">
                <a:solidFill>
                  <a:srgbClr val="415B60"/>
                </a:solidFill>
                <a:latin typeface="Titillium Web"/>
                <a:ea typeface="Titillium Web"/>
                <a:cs typeface="Titillium Web"/>
                <a:sym typeface="Titillium Web"/>
              </a:rPr>
              <a:t>?</a:t>
            </a:r>
          </a:p>
        </p:txBody>
      </p:sp>
      <p:pic>
        <p:nvPicPr>
          <p:cNvPr id="113" name="Shape 113"/>
          <p:cNvPicPr preferRelativeResize="0">
            <a:picLocks noGrp="1"/>
          </p:cNvPicPr>
          <p:nvPr>
            <p:ph type="body" idx="1"/>
          </p:nvPr>
        </p:nvPicPr>
        <p:blipFill rotWithShape="1">
          <a:blip r:embed="rId3">
            <a:alphaModFix/>
          </a:blip>
          <a:srcRect l="-18187" r="-18186" b="3084"/>
          <a:stretch/>
        </p:blipFill>
        <p:spPr>
          <a:xfrm>
            <a:off x="1144675" y="2325505"/>
            <a:ext cx="6910773" cy="3683410"/>
          </a:xfrm>
          <a:prstGeom prst="rect">
            <a:avLst/>
          </a:prstGeom>
          <a:noFill/>
          <a:ln>
            <a:noFill/>
          </a:ln>
          <a:effectLst>
            <a:outerShdw blurRad="190500" algn="tl" rotWithShape="0">
              <a:srgbClr val="000000">
                <a:alpha val="69803"/>
              </a:srgbClr>
            </a:outerShdw>
          </a:effectLst>
        </p:spPr>
      </p:pic>
      <p:sp>
        <p:nvSpPr>
          <p:cNvPr id="114" name="Shape 114"/>
          <p:cNvSpPr txBox="1"/>
          <p:nvPr/>
        </p:nvSpPr>
        <p:spPr>
          <a:xfrm>
            <a:off x="1814450" y="1706800"/>
            <a:ext cx="3029100" cy="1033200"/>
          </a:xfrm>
          <a:prstGeom prst="rect">
            <a:avLst/>
          </a:prstGeom>
          <a:noFill/>
          <a:ln>
            <a:noFill/>
          </a:ln>
        </p:spPr>
        <p:txBody>
          <a:bodyPr lIns="91425" tIns="91425" rIns="91425" bIns="91425" anchor="t" anchorCtr="0">
            <a:noAutofit/>
          </a:bodyPr>
          <a:lstStyle/>
          <a:p>
            <a:pPr lvl="0">
              <a:spcBef>
                <a:spcPts val="0"/>
              </a:spcBef>
              <a:buNone/>
            </a:pPr>
            <a:r>
              <a:rPr lang="en-US"/>
              <a:t>Muerte lenta </a:t>
            </a:r>
          </a:p>
        </p:txBody>
      </p:sp>
      <p:sp>
        <p:nvSpPr>
          <p:cNvPr id="115" name="Shape 115"/>
          <p:cNvSpPr txBox="1"/>
          <p:nvPr/>
        </p:nvSpPr>
        <p:spPr>
          <a:xfrm>
            <a:off x="828975" y="5718750"/>
            <a:ext cx="3029100" cy="1033200"/>
          </a:xfrm>
          <a:prstGeom prst="rect">
            <a:avLst/>
          </a:prstGeom>
          <a:noFill/>
          <a:ln>
            <a:noFill/>
          </a:ln>
        </p:spPr>
        <p:txBody>
          <a:bodyPr lIns="91425" tIns="91425" rIns="91425" bIns="91425" anchor="t" anchorCtr="0">
            <a:noAutofit/>
          </a:bodyPr>
          <a:lstStyle/>
          <a:p>
            <a:pPr lvl="0">
              <a:spcBef>
                <a:spcPts val="0"/>
              </a:spcBef>
              <a:buNone/>
            </a:pPr>
            <a:endParaRPr/>
          </a:p>
          <a:p>
            <a:pPr lvl="0">
              <a:spcBef>
                <a:spcPts val="0"/>
              </a:spcBef>
              <a:buNone/>
            </a:pPr>
            <a:endParaRPr/>
          </a:p>
          <a:p>
            <a:pPr lvl="0" rtl="0">
              <a:spcBef>
                <a:spcPts val="0"/>
              </a:spcBef>
              <a:buNone/>
            </a:pPr>
            <a:r>
              <a:rPr lang="en-US"/>
              <a:t>a causa de una reunión aburrida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sz="4400" b="1" i="0" u="none" strike="noStrike" cap="none">
                <a:solidFill>
                  <a:srgbClr val="415B60"/>
                </a:solidFill>
                <a:latin typeface="Titillium Web"/>
                <a:ea typeface="Titillium Web"/>
                <a:cs typeface="Titillium Web"/>
                <a:sym typeface="Titillium Web"/>
              </a:rPr>
              <a:t>Expectati</a:t>
            </a:r>
            <a:r>
              <a:rPr lang="en-US"/>
              <a:t>vas</a:t>
            </a:r>
          </a:p>
        </p:txBody>
      </p:sp>
      <p:sp>
        <p:nvSpPr>
          <p:cNvPr id="122" name="Shape 122"/>
          <p:cNvSpPr txBox="1">
            <a:spLocks noGrp="1"/>
          </p:cNvSpPr>
          <p:nvPr>
            <p:ph type="body" idx="1"/>
          </p:nvPr>
        </p:nvSpPr>
        <p:spPr>
          <a:xfrm>
            <a:off x="457200" y="1924705"/>
            <a:ext cx="8229600" cy="420145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a:t>¿Qué quiere llevarse hoy con usted cuando termine esta capacitación?</a:t>
            </a:r>
            <a:r>
              <a:rPr lang="en-US">
                <a:latin typeface="Calibri"/>
                <a:ea typeface="Calibri"/>
                <a:cs typeface="Calibri"/>
                <a:sym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Ejercicio Mejor</a:t>
            </a:r>
            <a:r>
              <a:rPr lang="en-US" sz="4400" b="1" i="0" u="none" strike="noStrike" cap="none">
                <a:solidFill>
                  <a:srgbClr val="415B60"/>
                </a:solidFill>
                <a:latin typeface="Titillium Web"/>
                <a:ea typeface="Titillium Web"/>
                <a:cs typeface="Titillium Web"/>
                <a:sym typeface="Titillium Web"/>
              </a:rPr>
              <a:t>/</a:t>
            </a:r>
            <a:r>
              <a:rPr lang="en-US"/>
              <a:t>Peor Reunión</a:t>
            </a:r>
          </a:p>
        </p:txBody>
      </p:sp>
      <p:sp>
        <p:nvSpPr>
          <p:cNvPr id="129" name="Shape 129"/>
          <p:cNvSpPr txBox="1">
            <a:spLocks noGrp="1"/>
          </p:cNvSpPr>
          <p:nvPr>
            <p:ph type="body" idx="1"/>
          </p:nvPr>
        </p:nvSpPr>
        <p:spPr>
          <a:xfrm>
            <a:off x="457200" y="1066800"/>
            <a:ext cx="85074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Comparta sobre una reuníon fluída o frustrante, incluya</a:t>
            </a:r>
            <a:r>
              <a:rPr lang="en-US" sz="3200" b="1" i="0" u="none" strike="noStrike" cap="none">
                <a:solidFill>
                  <a:schemeClr val="dk1"/>
                </a:solidFill>
                <a:latin typeface="Titillium Web"/>
                <a:ea typeface="Titillium Web"/>
                <a:cs typeface="Titillium Web"/>
                <a:sym typeface="Titillium Web"/>
              </a:rPr>
              <a:t>:</a:t>
            </a:r>
          </a:p>
          <a:p>
            <a:pPr lvl="1" rtl="0">
              <a:lnSpc>
                <a:spcPct val="115000"/>
              </a:lnSpc>
              <a:spcBef>
                <a:spcPts val="0"/>
              </a:spcBef>
              <a:buClr>
                <a:srgbClr val="415B60"/>
              </a:buClr>
              <a:buSzPct val="87500"/>
              <a:buFont typeface="Arial"/>
              <a:buChar char="–"/>
            </a:pPr>
            <a:r>
              <a:rPr lang="en-US" sz="3200">
                <a:solidFill>
                  <a:srgbClr val="222222"/>
                </a:solidFill>
                <a:highlight>
                  <a:srgbClr val="FFFFFF"/>
                </a:highlight>
              </a:rPr>
              <a:t>a.</a:t>
            </a:r>
            <a:r>
              <a:rPr lang="en-US" sz="700">
                <a:solidFill>
                  <a:srgbClr val="222222"/>
                </a:solidFill>
                <a:highlight>
                  <a:srgbClr val="FFFFFF"/>
                </a:highlight>
                <a:latin typeface="Times New Roman"/>
                <a:ea typeface="Times New Roman"/>
                <a:cs typeface="Times New Roman"/>
                <a:sym typeface="Times New Roman"/>
              </a:rPr>
              <a:t> 	</a:t>
            </a:r>
            <a:r>
              <a:rPr lang="en-US" sz="3200">
                <a:solidFill>
                  <a:srgbClr val="222222"/>
                </a:solidFill>
                <a:highlight>
                  <a:srgbClr val="FFFFFF"/>
                </a:highlight>
              </a:rPr>
              <a:t>¿Cuál era el propósito de la reunión?</a:t>
            </a:r>
          </a:p>
          <a:p>
            <a:pPr lvl="1" rtl="0">
              <a:lnSpc>
                <a:spcPct val="115000"/>
              </a:lnSpc>
              <a:spcBef>
                <a:spcPts val="0"/>
              </a:spcBef>
              <a:buClr>
                <a:srgbClr val="415B60"/>
              </a:buClr>
              <a:buSzPct val="87500"/>
              <a:buFont typeface="Arial"/>
              <a:buChar char="–"/>
            </a:pPr>
            <a:r>
              <a:rPr lang="en-US" sz="3200">
                <a:solidFill>
                  <a:srgbClr val="222222"/>
                </a:solidFill>
                <a:highlight>
                  <a:srgbClr val="FFFFFF"/>
                </a:highlight>
              </a:rPr>
              <a:t>b.</a:t>
            </a:r>
            <a:r>
              <a:rPr lang="en-US" sz="700">
                <a:solidFill>
                  <a:srgbClr val="222222"/>
                </a:solidFill>
                <a:highlight>
                  <a:srgbClr val="FFFFFF"/>
                </a:highlight>
                <a:latin typeface="Times New Roman"/>
                <a:ea typeface="Times New Roman"/>
                <a:cs typeface="Times New Roman"/>
                <a:sym typeface="Times New Roman"/>
              </a:rPr>
              <a:t> 	</a:t>
            </a:r>
            <a:r>
              <a:rPr lang="en-US" sz="3200">
                <a:solidFill>
                  <a:srgbClr val="222222"/>
                </a:solidFill>
                <a:highlight>
                  <a:srgbClr val="FFFFFF"/>
                </a:highlight>
              </a:rPr>
              <a:t>¿Qué aprendió de su experiencia? </a:t>
            </a:r>
          </a:p>
          <a:p>
            <a:pPr lvl="1" rtl="0">
              <a:lnSpc>
                <a:spcPct val="115000"/>
              </a:lnSpc>
              <a:spcBef>
                <a:spcPts val="0"/>
              </a:spcBef>
              <a:buClr>
                <a:srgbClr val="415B60"/>
              </a:buClr>
              <a:buSzPct val="87500"/>
              <a:buFont typeface="Arial"/>
              <a:buChar char="–"/>
            </a:pPr>
            <a:r>
              <a:rPr lang="en-US"/>
              <a:t>c.     </a:t>
            </a:r>
            <a:r>
              <a:rPr lang="en-US" sz="3000" b="0">
                <a:solidFill>
                  <a:srgbClr val="222222"/>
                </a:solidFill>
              </a:rPr>
              <a:t>¿Qué clase de reuniones le gustaría tener   aquí </a:t>
            </a:r>
            <a:r>
              <a:rPr lang="en-US" sz="3200" b="0" i="0" u="none" strike="noStrike" cap="none">
                <a:solidFill>
                  <a:schemeClr val="dk1"/>
                </a:solidFill>
              </a:rPr>
              <a:t>?</a:t>
            </a:r>
          </a:p>
          <a:p>
            <a:pPr marL="342900" marR="0" lvl="0" indent="-342900" algn="l" rtl="0">
              <a:spcBef>
                <a:spcPts val="640"/>
              </a:spcBef>
              <a:spcAft>
                <a:spcPts val="0"/>
              </a:spcAft>
              <a:buClr>
                <a:schemeClr val="dk1"/>
              </a:buClr>
              <a:buSzPct val="100000"/>
              <a:buFont typeface="Arial"/>
              <a:buChar char="•"/>
            </a:pPr>
            <a:r>
              <a:rPr lang="en-US"/>
              <a:t>Monitoreo de tiempo</a:t>
            </a:r>
            <a:r>
              <a:rPr lang="en-US" sz="3200" b="1" i="0" u="none" strike="noStrike" cap="none">
                <a:solidFill>
                  <a:schemeClr val="dk1"/>
                </a:solidFill>
                <a:latin typeface="Titillium Web"/>
                <a:ea typeface="Titillium Web"/>
                <a:cs typeface="Titillium Web"/>
                <a:sym typeface="Titillium Web"/>
              </a:rPr>
              <a:t>: 3 </a:t>
            </a:r>
            <a:r>
              <a:rPr lang="en-US"/>
              <a:t>minutos cada persona</a:t>
            </a:r>
          </a:p>
          <a:p>
            <a:pPr marL="342900" marR="0" lvl="0" indent="-342900" algn="l" rtl="0">
              <a:spcBef>
                <a:spcPts val="640"/>
              </a:spcBef>
              <a:buClr>
                <a:schemeClr val="dk1"/>
              </a:buClr>
              <a:buSzPct val="100000"/>
              <a:buFont typeface="Arial"/>
              <a:buChar char="•"/>
            </a:pPr>
            <a:r>
              <a:rPr lang="en-US"/>
              <a:t>Quien toma notas</a:t>
            </a:r>
            <a:r>
              <a:rPr lang="en-US" sz="3200" b="1" i="0" u="none" strike="noStrike" cap="none">
                <a:solidFill>
                  <a:schemeClr val="dk1"/>
                </a:solidFill>
                <a:latin typeface="Titillium Web"/>
                <a:ea typeface="Titillium Web"/>
                <a:cs typeface="Titillium Web"/>
                <a:sym typeface="Titillium Web"/>
              </a:rPr>
              <a:t>: </a:t>
            </a:r>
            <a:r>
              <a:rPr lang="en-US"/>
              <a:t>puntos claves</a:t>
            </a:r>
            <a:r>
              <a:rPr lang="en-US" sz="3200" b="1" i="0" u="none" strike="noStrike" cap="none">
                <a:solidFill>
                  <a:schemeClr val="dk1"/>
                </a:solidFill>
                <a:latin typeface="Titillium Web"/>
                <a:ea typeface="Titillium Web"/>
                <a:cs typeface="Titillium Web"/>
                <a:sym typeface="Titillium Web"/>
              </a:rPr>
              <a:t>, </a:t>
            </a:r>
            <a:r>
              <a:rPr lang="en-US"/>
              <a:t>enfóquese en aprender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Lluvia de ideas</a:t>
            </a:r>
            <a:r>
              <a:rPr lang="en-US" sz="4400" b="1" i="0" u="none" strike="noStrike" cap="none">
                <a:solidFill>
                  <a:srgbClr val="415B60"/>
                </a:solidFill>
                <a:latin typeface="Titillium Web"/>
                <a:ea typeface="Titillium Web"/>
                <a:cs typeface="Titillium Web"/>
                <a:sym typeface="Titillium Web"/>
              </a:rPr>
              <a:t> </a:t>
            </a:r>
          </a:p>
        </p:txBody>
      </p:sp>
      <p:grpSp>
        <p:nvGrpSpPr>
          <p:cNvPr id="136" name="Shape 136"/>
          <p:cNvGrpSpPr/>
          <p:nvPr/>
        </p:nvGrpSpPr>
        <p:grpSpPr>
          <a:xfrm>
            <a:off x="2313560" y="1512548"/>
            <a:ext cx="4380632" cy="4944318"/>
            <a:chOff x="2313559" y="-126405"/>
            <a:chExt cx="4380632" cy="4944318"/>
          </a:xfrm>
        </p:grpSpPr>
        <p:sp>
          <p:nvSpPr>
            <p:cNvPr id="137" name="Shape 137"/>
            <p:cNvSpPr/>
            <p:nvPr/>
          </p:nvSpPr>
          <p:spPr>
            <a:xfrm>
              <a:off x="2512949" y="-126405"/>
              <a:ext cx="1688941" cy="938300"/>
            </a:xfrm>
            <a:prstGeom prst="roundRect">
              <a:avLst>
                <a:gd name="adj" fmla="val 10000"/>
              </a:avLst>
            </a:prstGeom>
            <a:solidFill>
              <a:srgbClr val="CEE2E1">
                <a:alpha val="89803"/>
              </a:srgbClr>
            </a:solidFill>
            <a:ln w="25400" cap="flat" cmpd="sng">
              <a:solidFill>
                <a:srgbClr val="CEE2E1">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p:nvPr/>
          </p:nvSpPr>
          <p:spPr>
            <a:xfrm>
              <a:off x="2540431" y="-98922"/>
              <a:ext cx="1633977" cy="883336"/>
            </a:xfrm>
            <a:prstGeom prst="rect">
              <a:avLst/>
            </a:prstGeom>
            <a:noFill/>
            <a:ln>
              <a:noFill/>
            </a:ln>
          </p:spPr>
          <p:txBody>
            <a:bodyPr lIns="133350" tIns="133350" rIns="133350" bIns="133350" anchor="ctr" anchorCtr="0">
              <a:noAutofit/>
            </a:bodyPr>
            <a:lstStyle/>
            <a:p>
              <a:pPr marL="0" marR="0" lvl="0" indent="0" algn="ctr" rtl="0">
                <a:lnSpc>
                  <a:spcPct val="90000"/>
                </a:lnSpc>
                <a:spcBef>
                  <a:spcPts val="0"/>
                </a:spcBef>
                <a:spcAft>
                  <a:spcPts val="0"/>
                </a:spcAft>
                <a:buSzPct val="25000"/>
                <a:buNone/>
              </a:pPr>
              <a:r>
                <a:rPr lang="en-US" sz="3500" b="0" i="0" u="none" strike="noStrike" cap="none">
                  <a:solidFill>
                    <a:schemeClr val="dk1"/>
                  </a:solidFill>
                  <a:latin typeface="Calibri"/>
                  <a:ea typeface="Calibri"/>
                  <a:cs typeface="Calibri"/>
                  <a:sym typeface="Calibri"/>
                </a:rPr>
                <a:t>Agenda</a:t>
              </a:r>
            </a:p>
          </p:txBody>
        </p:sp>
        <p:sp>
          <p:nvSpPr>
            <p:cNvPr id="139" name="Shape 139"/>
            <p:cNvSpPr/>
            <p:nvPr/>
          </p:nvSpPr>
          <p:spPr>
            <a:xfrm>
              <a:off x="4952532" y="-126405"/>
              <a:ext cx="1688941" cy="938300"/>
            </a:xfrm>
            <a:prstGeom prst="roundRect">
              <a:avLst>
                <a:gd name="adj" fmla="val 10000"/>
              </a:avLst>
            </a:prstGeom>
            <a:solidFill>
              <a:srgbClr val="CEE2E1">
                <a:alpha val="89803"/>
              </a:srgbClr>
            </a:solidFill>
            <a:ln w="25400" cap="flat" cmpd="sng">
              <a:solidFill>
                <a:srgbClr val="CEE2E1">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txBox="1"/>
            <p:nvPr/>
          </p:nvSpPr>
          <p:spPr>
            <a:xfrm>
              <a:off x="4980014" y="-98922"/>
              <a:ext cx="1633977" cy="883336"/>
            </a:xfrm>
            <a:prstGeom prst="rect">
              <a:avLst/>
            </a:prstGeom>
            <a:noFill/>
            <a:ln>
              <a:noFill/>
            </a:ln>
          </p:spPr>
          <p:txBody>
            <a:bodyPr lIns="133350" tIns="133350" rIns="133350" bIns="133350" anchor="ctr" anchorCtr="0">
              <a:noAutofit/>
            </a:bodyPr>
            <a:lstStyle/>
            <a:p>
              <a:pPr marL="0" marR="0" lvl="0" indent="0" algn="ctr" rtl="0">
                <a:lnSpc>
                  <a:spcPct val="90000"/>
                </a:lnSpc>
                <a:spcBef>
                  <a:spcPts val="0"/>
                </a:spcBef>
                <a:spcAft>
                  <a:spcPts val="0"/>
                </a:spcAft>
                <a:buSzPct val="25000"/>
                <a:buNone/>
              </a:pPr>
              <a:r>
                <a:rPr lang="en-US" sz="3500" b="0" i="0" u="none" strike="noStrike" cap="none">
                  <a:solidFill>
                    <a:schemeClr val="dk1"/>
                  </a:solidFill>
                  <a:latin typeface="Calibri"/>
                  <a:ea typeface="Calibri"/>
                  <a:cs typeface="Calibri"/>
                  <a:sym typeface="Calibri"/>
                </a:rPr>
                <a:t>Roles</a:t>
              </a:r>
            </a:p>
          </p:txBody>
        </p:sp>
        <p:sp>
          <p:nvSpPr>
            <p:cNvPr id="141" name="Shape 141"/>
            <p:cNvSpPr/>
            <p:nvPr/>
          </p:nvSpPr>
          <p:spPr>
            <a:xfrm>
              <a:off x="3431346" y="3102940"/>
              <a:ext cx="2343160" cy="1714972"/>
            </a:xfrm>
            <a:prstGeom prst="triangle">
              <a:avLst>
                <a:gd name="adj" fmla="val 50000"/>
              </a:avLst>
            </a:prstGeom>
            <a:solidFill>
              <a:srgbClr val="CEE2E1">
                <a:alpha val="89803"/>
              </a:srgbClr>
            </a:solidFill>
            <a:ln w="25400" cap="flat" cmpd="sng">
              <a:solidFill>
                <a:srgbClr val="CEE2E1">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rot="-240000">
              <a:off x="2465389" y="3307008"/>
              <a:ext cx="4223645" cy="295346"/>
            </a:xfrm>
            <a:prstGeom prst="rect">
              <a:avLst/>
            </a:prstGeom>
            <a:solidFill>
              <a:srgbClr val="CEE2E1">
                <a:alpha val="89803"/>
              </a:srgbClr>
            </a:solidFill>
            <a:ln w="25400" cap="flat" cmpd="sng">
              <a:solidFill>
                <a:srgbClr val="CEE2E1">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rot="-240000">
              <a:off x="2472451" y="2774932"/>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txBox="1"/>
            <p:nvPr/>
          </p:nvSpPr>
          <p:spPr>
            <a:xfrm rot="-240000">
              <a:off x="2500707" y="2803187"/>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Cumplir</a:t>
              </a:r>
            </a:p>
          </p:txBody>
        </p:sp>
        <p:sp>
          <p:nvSpPr>
            <p:cNvPr id="145" name="Shape 145"/>
            <p:cNvSpPr/>
            <p:nvPr/>
          </p:nvSpPr>
          <p:spPr>
            <a:xfrm rot="-240000">
              <a:off x="2425537" y="2155652"/>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rot="-240000">
              <a:off x="2453793" y="2183909"/>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Prepara</a:t>
              </a:r>
              <a:r>
                <a:rPr lang="en-US" sz="1800">
                  <a:solidFill>
                    <a:schemeClr val="lt1"/>
                  </a:solidFill>
                  <a:latin typeface="Calibri"/>
                  <a:ea typeface="Calibri"/>
                  <a:cs typeface="Calibri"/>
                  <a:sym typeface="Calibri"/>
                </a:rPr>
                <a:t>ció</a:t>
              </a:r>
              <a:r>
                <a:rPr lang="en-US" sz="1800" b="0" i="0" u="none" strike="noStrike" cap="none">
                  <a:solidFill>
                    <a:schemeClr val="lt1"/>
                  </a:solidFill>
                  <a:latin typeface="Calibri"/>
                  <a:ea typeface="Calibri"/>
                  <a:cs typeface="Calibri"/>
                  <a:sym typeface="Calibri"/>
                </a:rPr>
                <a:t>n</a:t>
              </a:r>
            </a:p>
          </p:txBody>
        </p:sp>
        <p:sp>
          <p:nvSpPr>
            <p:cNvPr id="147" name="Shape 147"/>
            <p:cNvSpPr/>
            <p:nvPr/>
          </p:nvSpPr>
          <p:spPr>
            <a:xfrm rot="-240000">
              <a:off x="2378622" y="1536373"/>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rot="-240000">
              <a:off x="2406878" y="1564628"/>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Estructura</a:t>
              </a:r>
            </a:p>
          </p:txBody>
        </p:sp>
        <p:sp>
          <p:nvSpPr>
            <p:cNvPr id="149" name="Shape 149"/>
            <p:cNvSpPr/>
            <p:nvPr/>
          </p:nvSpPr>
          <p:spPr>
            <a:xfrm rot="-240000">
              <a:off x="2331706" y="917094"/>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rot="-240000">
              <a:off x="2359962" y="945349"/>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P</a:t>
              </a:r>
              <a:r>
                <a:rPr lang="en-US" sz="1800">
                  <a:solidFill>
                    <a:schemeClr val="lt1"/>
                  </a:solidFill>
                  <a:latin typeface="Calibri"/>
                  <a:ea typeface="Calibri"/>
                  <a:cs typeface="Calibri"/>
                  <a:sym typeface="Calibri"/>
                </a:rPr>
                <a:t>ropósito</a:t>
              </a:r>
            </a:p>
          </p:txBody>
        </p:sp>
        <p:sp>
          <p:nvSpPr>
            <p:cNvPr id="151" name="Shape 151"/>
            <p:cNvSpPr/>
            <p:nvPr/>
          </p:nvSpPr>
          <p:spPr>
            <a:xfrm rot="-240000">
              <a:off x="4912037" y="2606036"/>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rot="-240000">
              <a:off x="4940293" y="2634293"/>
              <a:ext cx="1619592" cy="522320"/>
            </a:xfrm>
            <a:prstGeom prst="rect">
              <a:avLst/>
            </a:prstGeom>
            <a:noFill/>
            <a:ln>
              <a:noFill/>
            </a:ln>
          </p:spPr>
          <p:txBody>
            <a:bodyPr lIns="68575" tIns="68575" rIns="68575" bIns="68575"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Monitorear el tiempo </a:t>
              </a:r>
            </a:p>
          </p:txBody>
        </p:sp>
        <p:sp>
          <p:nvSpPr>
            <p:cNvPr id="153" name="Shape 153"/>
            <p:cNvSpPr/>
            <p:nvPr/>
          </p:nvSpPr>
          <p:spPr>
            <a:xfrm rot="-240000">
              <a:off x="4865121" y="1986758"/>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rot="-240000">
              <a:off x="4893377" y="2015013"/>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Participante </a:t>
              </a:r>
            </a:p>
          </p:txBody>
        </p:sp>
        <p:sp>
          <p:nvSpPr>
            <p:cNvPr id="155" name="Shape 155"/>
            <p:cNvSpPr/>
            <p:nvPr/>
          </p:nvSpPr>
          <p:spPr>
            <a:xfrm rot="-240000">
              <a:off x="4818205" y="1367478"/>
              <a:ext cx="1676104" cy="578833"/>
            </a:xfrm>
            <a:prstGeom prst="roundRect">
              <a:avLst>
                <a:gd name="adj" fmla="val 16667"/>
              </a:avLst>
            </a:prstGeom>
            <a:solidFill>
              <a:srgbClr val="43ADA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rot="-240000">
              <a:off x="4846461" y="1395735"/>
              <a:ext cx="1619592" cy="52232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Facilita</a:t>
              </a:r>
              <a:r>
                <a:rPr lang="en-US" sz="1800">
                  <a:solidFill>
                    <a:schemeClr val="lt1"/>
                  </a:solidFill>
                  <a:latin typeface="Calibri"/>
                  <a:ea typeface="Calibri"/>
                  <a:cs typeface="Calibri"/>
                  <a:sym typeface="Calibri"/>
                </a:rPr>
                <a:t>d</a:t>
              </a:r>
              <a:r>
                <a:rPr lang="en-US" sz="1800" b="0" i="0" u="none" strike="noStrike" cap="none">
                  <a:solidFill>
                    <a:schemeClr val="lt1"/>
                  </a:solidFill>
                  <a:latin typeface="Calibri"/>
                  <a:ea typeface="Calibri"/>
                  <a:cs typeface="Calibri"/>
                  <a:sym typeface="Calibri"/>
                </a:rPr>
                <a:t>or</a:t>
              </a:r>
            </a:p>
          </p:txBody>
        </p:sp>
      </p:grpSp>
      <p:sp>
        <p:nvSpPr>
          <p:cNvPr id="157" name="Shape 157"/>
          <p:cNvSpPr txBox="1"/>
          <p:nvPr/>
        </p:nvSpPr>
        <p:spPr>
          <a:xfrm>
            <a:off x="3896169" y="5473478"/>
            <a:ext cx="1558991"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Calibri"/>
                <a:ea typeface="Calibri"/>
                <a:cs typeface="Calibri"/>
                <a:sym typeface="Calibri"/>
              </a:rPr>
              <a:t>Reunión Efectiva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415B60"/>
              </a:buClr>
              <a:buSzPct val="25000"/>
              <a:buFont typeface="Titillium Web"/>
              <a:buNone/>
            </a:pPr>
            <a:r>
              <a:rPr lang="en-US"/>
              <a:t>Roles de la reunión</a:t>
            </a:r>
          </a:p>
        </p:txBody>
      </p:sp>
      <p:sp>
        <p:nvSpPr>
          <p:cNvPr id="164" name="Shape 164"/>
          <p:cNvSpPr txBox="1">
            <a:spLocks noGrp="1"/>
          </p:cNvSpPr>
          <p:nvPr>
            <p:ph type="body" idx="1"/>
          </p:nvPr>
        </p:nvSpPr>
        <p:spPr>
          <a:xfrm>
            <a:off x="2941936" y="5966392"/>
            <a:ext cx="3181957" cy="60373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2400" b="1" i="0" u="none" strike="noStrike" cap="none">
                <a:solidFill>
                  <a:schemeClr val="dk1"/>
                </a:solidFill>
                <a:latin typeface="Titillium Web"/>
                <a:ea typeface="Titillium Web"/>
                <a:cs typeface="Titillium Web"/>
                <a:sym typeface="Titillium Web"/>
              </a:rPr>
              <a:t> P</a:t>
            </a:r>
            <a:r>
              <a:rPr lang="en-US" sz="2400"/>
              <a:t>ersona responsable</a:t>
            </a:r>
          </a:p>
        </p:txBody>
      </p:sp>
      <p:sp>
        <p:nvSpPr>
          <p:cNvPr id="165" name="Shape 165"/>
          <p:cNvSpPr txBox="1"/>
          <p:nvPr/>
        </p:nvSpPr>
        <p:spPr>
          <a:xfrm>
            <a:off x="1393529" y="3519462"/>
            <a:ext cx="165547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Titillium Web"/>
                <a:ea typeface="Titillium Web"/>
                <a:cs typeface="Titillium Web"/>
                <a:sym typeface="Titillium Web"/>
              </a:rPr>
              <a:t>Facilitador</a:t>
            </a:r>
          </a:p>
        </p:txBody>
      </p:sp>
      <p:sp>
        <p:nvSpPr>
          <p:cNvPr id="166" name="Shape 166"/>
          <p:cNvSpPr txBox="1"/>
          <p:nvPr/>
        </p:nvSpPr>
        <p:spPr>
          <a:xfrm>
            <a:off x="1073579" y="5966392"/>
            <a:ext cx="197542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Titillium Web"/>
                <a:ea typeface="Titillium Web"/>
                <a:cs typeface="Titillium Web"/>
                <a:sym typeface="Titillium Web"/>
              </a:rPr>
              <a:t>Monitorea tiempo </a:t>
            </a:r>
          </a:p>
        </p:txBody>
      </p:sp>
      <p:sp>
        <p:nvSpPr>
          <p:cNvPr id="167" name="Shape 167"/>
          <p:cNvSpPr txBox="1"/>
          <p:nvPr/>
        </p:nvSpPr>
        <p:spPr>
          <a:xfrm>
            <a:off x="6145677" y="3514550"/>
            <a:ext cx="23730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Titillium Web"/>
                <a:ea typeface="Titillium Web"/>
                <a:cs typeface="Titillium Web"/>
                <a:sym typeface="Titillium Web"/>
              </a:rPr>
              <a:t>Toma notas </a:t>
            </a:r>
          </a:p>
          <a:p>
            <a:pPr marL="0" marR="0" lvl="0" indent="0" algn="l" rtl="0">
              <a:spcBef>
                <a:spcPts val="0"/>
              </a:spcBef>
              <a:buNone/>
            </a:pPr>
            <a:endParaRPr sz="2400">
              <a:solidFill>
                <a:schemeClr val="dk1"/>
              </a:solidFill>
              <a:latin typeface="Calibri"/>
              <a:ea typeface="Calibri"/>
              <a:cs typeface="Calibri"/>
              <a:sym typeface="Calibri"/>
            </a:endParaRPr>
          </a:p>
        </p:txBody>
      </p:sp>
      <p:sp>
        <p:nvSpPr>
          <p:cNvPr id="168" name="Shape 168"/>
          <p:cNvSpPr txBox="1"/>
          <p:nvPr/>
        </p:nvSpPr>
        <p:spPr>
          <a:xfrm>
            <a:off x="3728550" y="3514300"/>
            <a:ext cx="19755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Titillium Web"/>
                <a:ea typeface="Titillium Web"/>
                <a:cs typeface="Titillium Web"/>
                <a:sym typeface="Titillium Web"/>
              </a:rPr>
              <a:t>Participante</a:t>
            </a:r>
          </a:p>
        </p:txBody>
      </p:sp>
      <p:pic>
        <p:nvPicPr>
          <p:cNvPr id="169" name="Shape 169"/>
          <p:cNvPicPr preferRelativeResize="0"/>
          <p:nvPr/>
        </p:nvPicPr>
        <p:blipFill rotWithShape="1">
          <a:blip r:embed="rId3">
            <a:alphaModFix/>
          </a:blip>
          <a:srcRect/>
          <a:stretch/>
        </p:blipFill>
        <p:spPr>
          <a:xfrm>
            <a:off x="1211057" y="4158496"/>
            <a:ext cx="1837944" cy="1833023"/>
          </a:xfrm>
          <a:prstGeom prst="rect">
            <a:avLst/>
          </a:prstGeom>
          <a:noFill/>
          <a:ln>
            <a:noFill/>
          </a:ln>
          <a:effectLst>
            <a:outerShdw blurRad="190500" algn="tl" rotWithShape="0">
              <a:srgbClr val="000000">
                <a:alpha val="69803"/>
              </a:srgbClr>
            </a:outerShdw>
          </a:effectLst>
        </p:spPr>
      </p:pic>
      <p:pic>
        <p:nvPicPr>
          <p:cNvPr id="170" name="Shape 170"/>
          <p:cNvPicPr preferRelativeResize="0"/>
          <p:nvPr/>
        </p:nvPicPr>
        <p:blipFill rotWithShape="1">
          <a:blip r:embed="rId4">
            <a:alphaModFix/>
          </a:blip>
          <a:srcRect/>
          <a:stretch/>
        </p:blipFill>
        <p:spPr>
          <a:xfrm>
            <a:off x="5987596" y="1681517"/>
            <a:ext cx="1847959" cy="1837944"/>
          </a:xfrm>
          <a:prstGeom prst="rect">
            <a:avLst/>
          </a:prstGeom>
          <a:noFill/>
          <a:ln>
            <a:noFill/>
          </a:ln>
          <a:effectLst>
            <a:outerShdw blurRad="190500" algn="tl" rotWithShape="0">
              <a:srgbClr val="000000">
                <a:alpha val="69803"/>
              </a:srgbClr>
            </a:outerShdw>
          </a:effectLst>
        </p:spPr>
      </p:pic>
      <p:pic>
        <p:nvPicPr>
          <p:cNvPr id="171" name="Shape 171"/>
          <p:cNvPicPr preferRelativeResize="0"/>
          <p:nvPr/>
        </p:nvPicPr>
        <p:blipFill rotWithShape="1">
          <a:blip r:embed="rId5">
            <a:alphaModFix/>
          </a:blip>
          <a:srcRect/>
          <a:stretch/>
        </p:blipFill>
        <p:spPr>
          <a:xfrm>
            <a:off x="1211057" y="1681517"/>
            <a:ext cx="1837944" cy="1837944"/>
          </a:xfrm>
          <a:prstGeom prst="rect">
            <a:avLst/>
          </a:prstGeom>
          <a:noFill/>
          <a:ln>
            <a:noFill/>
          </a:ln>
          <a:effectLst>
            <a:outerShdw blurRad="190500" algn="tl" rotWithShape="0">
              <a:srgbClr val="000000">
                <a:alpha val="69803"/>
              </a:srgbClr>
            </a:outerShdw>
          </a:effectLst>
        </p:spPr>
      </p:pic>
      <p:pic>
        <p:nvPicPr>
          <p:cNvPr id="172" name="Shape 172"/>
          <p:cNvPicPr preferRelativeResize="0"/>
          <p:nvPr/>
        </p:nvPicPr>
        <p:blipFill rotWithShape="1">
          <a:blip r:embed="rId6">
            <a:alphaModFix/>
          </a:blip>
          <a:srcRect/>
          <a:stretch/>
        </p:blipFill>
        <p:spPr>
          <a:xfrm>
            <a:off x="6022421" y="4212925"/>
            <a:ext cx="1920239" cy="1740325"/>
          </a:xfrm>
          <a:prstGeom prst="rect">
            <a:avLst/>
          </a:prstGeom>
          <a:noFill/>
          <a:ln>
            <a:noFill/>
          </a:ln>
          <a:effectLst>
            <a:outerShdw blurRad="190500" algn="tl" rotWithShape="0">
              <a:srgbClr val="000000">
                <a:alpha val="69803"/>
              </a:srgbClr>
            </a:outerShdw>
          </a:effectLst>
        </p:spPr>
      </p:pic>
      <p:sp>
        <p:nvSpPr>
          <p:cNvPr id="173" name="Shape 173"/>
          <p:cNvSpPr txBox="1"/>
          <p:nvPr/>
        </p:nvSpPr>
        <p:spPr>
          <a:xfrm>
            <a:off x="5399632" y="5968126"/>
            <a:ext cx="3181957" cy="60373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2400" b="1">
                <a:solidFill>
                  <a:schemeClr val="dk1"/>
                </a:solidFill>
                <a:latin typeface="Titillium Web"/>
                <a:ea typeface="Titillium Web"/>
                <a:cs typeface="Titillium Web"/>
                <a:sym typeface="Titillium Web"/>
              </a:rPr>
              <a:t> ?</a:t>
            </a:r>
          </a:p>
        </p:txBody>
      </p:sp>
      <p:pic>
        <p:nvPicPr>
          <p:cNvPr id="174" name="Shape 174"/>
          <p:cNvPicPr preferRelativeResize="0"/>
          <p:nvPr/>
        </p:nvPicPr>
        <p:blipFill rotWithShape="1">
          <a:blip r:embed="rId7">
            <a:alphaModFix/>
          </a:blip>
          <a:srcRect/>
          <a:stretch/>
        </p:blipFill>
        <p:spPr>
          <a:xfrm>
            <a:off x="3572796" y="1640369"/>
            <a:ext cx="1920239" cy="1920239"/>
          </a:xfrm>
          <a:prstGeom prst="rect">
            <a:avLst/>
          </a:prstGeom>
          <a:noFill/>
          <a:ln>
            <a:noFill/>
          </a:ln>
          <a:effectLst>
            <a:outerShdw blurRad="190500" algn="tl" rotWithShape="0">
              <a:srgbClr val="000000">
                <a:alpha val="69803"/>
              </a:srgbClr>
            </a:outerShdw>
          </a:effectLst>
        </p:spPr>
      </p:pic>
      <p:pic>
        <p:nvPicPr>
          <p:cNvPr id="175" name="Shape 175"/>
          <p:cNvPicPr preferRelativeResize="0"/>
          <p:nvPr/>
        </p:nvPicPr>
        <p:blipFill rotWithShape="1">
          <a:blip r:embed="rId8">
            <a:alphaModFix/>
          </a:blip>
          <a:srcRect l="36272" t="35108" r="37105" b="35051"/>
          <a:stretch/>
        </p:blipFill>
        <p:spPr>
          <a:xfrm>
            <a:off x="3572796" y="4158494"/>
            <a:ext cx="1920239" cy="179475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80000"/>
              </a:lnSpc>
              <a:spcBef>
                <a:spcPts val="0"/>
              </a:spcBef>
              <a:buClr>
                <a:srgbClr val="415B60"/>
              </a:buClr>
              <a:buSzPct val="25000"/>
              <a:buFont typeface="Titillium Web"/>
              <a:buNone/>
            </a:pPr>
            <a:r>
              <a:rPr lang="en-US"/>
              <a:t>Trucos de facilitación</a:t>
            </a:r>
            <a:r>
              <a:rPr lang="en-US" sz="4400" b="1" i="0" u="none" strike="noStrike" cap="none">
                <a:solidFill>
                  <a:srgbClr val="415B60"/>
                </a:solidFill>
                <a:latin typeface="Titillium Web"/>
                <a:ea typeface="Titillium Web"/>
                <a:cs typeface="Titillium Web"/>
                <a:sym typeface="Titillium Web"/>
              </a:rPr>
              <a:t/>
            </a:r>
            <a:br>
              <a:rPr lang="en-US" sz="4400" b="1" i="0" u="none" strike="noStrike" cap="none">
                <a:solidFill>
                  <a:srgbClr val="415B60"/>
                </a:solidFill>
                <a:latin typeface="Titillium Web"/>
                <a:ea typeface="Titillium Web"/>
                <a:cs typeface="Titillium Web"/>
                <a:sym typeface="Titillium Web"/>
              </a:rPr>
            </a:br>
            <a:r>
              <a:rPr lang="en-US" sz="2400" b="1" i="0" u="none" strike="noStrike" cap="none">
                <a:solidFill>
                  <a:srgbClr val="415B60"/>
                </a:solidFill>
                <a:latin typeface="Titillium Web"/>
                <a:ea typeface="Titillium Web"/>
                <a:cs typeface="Titillium Web"/>
                <a:sym typeface="Titillium Web"/>
              </a:rPr>
              <a:t> (</a:t>
            </a:r>
            <a:r>
              <a:rPr lang="en-US" sz="2400"/>
              <a:t>Herramientas y Técnicas </a:t>
            </a:r>
            <a:r>
              <a:rPr lang="en-US" sz="2400" b="1" i="0" u="none" strike="noStrike" cap="none">
                <a:solidFill>
                  <a:srgbClr val="415B60"/>
                </a:solidFill>
                <a:latin typeface="Titillium Web"/>
                <a:ea typeface="Titillium Web"/>
                <a:cs typeface="Titillium Web"/>
                <a:sym typeface="Titillium Web"/>
              </a:rPr>
              <a:t>  )</a:t>
            </a:r>
          </a:p>
        </p:txBody>
      </p:sp>
      <p:pic>
        <p:nvPicPr>
          <p:cNvPr id="182" name="Shape 182"/>
          <p:cNvPicPr preferRelativeResize="0">
            <a:picLocks noGrp="1"/>
          </p:cNvPicPr>
          <p:nvPr>
            <p:ph type="body" idx="1"/>
          </p:nvPr>
        </p:nvPicPr>
        <p:blipFill rotWithShape="1">
          <a:blip r:embed="rId3">
            <a:alphaModFix/>
          </a:blip>
          <a:srcRect l="-955" r="126"/>
          <a:stretch/>
        </p:blipFill>
        <p:spPr>
          <a:xfrm>
            <a:off x="5080000" y="2550996"/>
            <a:ext cx="2830286" cy="2788919"/>
          </a:xfrm>
          <a:prstGeom prst="rect">
            <a:avLst/>
          </a:prstGeom>
          <a:noFill/>
          <a:ln>
            <a:noFill/>
          </a:ln>
          <a:effectLst>
            <a:outerShdw blurRad="190500" algn="tl" rotWithShape="0">
              <a:srgbClr val="000000">
                <a:alpha val="69803"/>
              </a:srgbClr>
            </a:outerShdw>
          </a:effectLst>
        </p:spPr>
      </p:pic>
      <p:pic>
        <p:nvPicPr>
          <p:cNvPr id="183" name="Shape 183"/>
          <p:cNvPicPr preferRelativeResize="0"/>
          <p:nvPr/>
        </p:nvPicPr>
        <p:blipFill rotWithShape="1">
          <a:blip r:embed="rId4">
            <a:alphaModFix/>
          </a:blip>
          <a:srcRect l="28597" r="20424"/>
          <a:stretch/>
        </p:blipFill>
        <p:spPr>
          <a:xfrm>
            <a:off x="1683658" y="2550996"/>
            <a:ext cx="2728628" cy="2788919"/>
          </a:xfrm>
          <a:prstGeom prst="rect">
            <a:avLst/>
          </a:prstGeom>
          <a:noFill/>
          <a:ln>
            <a:noFill/>
          </a:ln>
          <a:effectLst>
            <a:outerShdw blurRad="190500" algn="tl" rotWithShape="0">
              <a:srgbClr val="000000">
                <a:alpha val="69803"/>
              </a:srgbClr>
            </a:outerShdw>
          </a:effectLst>
        </p:spPr>
      </p:pic>
    </p:spTree>
  </p:cSld>
  <p:clrMapOvr>
    <a:masterClrMapping/>
  </p:clrMapOvr>
</p:sld>
</file>

<file path=ppt/theme/theme1.xml><?xml version="1.0" encoding="utf-8"?>
<a:theme xmlns:a="http://schemas.openxmlformats.org/drawingml/2006/main" name="DAWI Template">
  <a:themeElements>
    <a:clrScheme name="DAWI">
      <a:dk1>
        <a:srgbClr val="000000"/>
      </a:dk1>
      <a:lt1>
        <a:srgbClr val="FFFFFF"/>
      </a:lt1>
      <a:dk2>
        <a:srgbClr val="577A81"/>
      </a:dk2>
      <a:lt2>
        <a:srgbClr val="ECEFC8"/>
      </a:lt2>
      <a:accent1>
        <a:srgbClr val="45ADA8"/>
      </a:accent1>
      <a:accent2>
        <a:srgbClr val="554141"/>
      </a:accent2>
      <a:accent3>
        <a:srgbClr val="FFFFFF"/>
      </a:accent3>
      <a:accent4>
        <a:srgbClr val="577A81"/>
      </a:accent4>
      <a:accent5>
        <a:srgbClr val="ECEFC8"/>
      </a:accent5>
      <a:accent6>
        <a:srgbClr val="000000"/>
      </a:accent6>
      <a:hlink>
        <a:srgbClr val="45ADA8"/>
      </a:hlink>
      <a:folHlink>
        <a:srgbClr val="55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1794</Words>
  <Application>Microsoft Macintosh PowerPoint</Application>
  <PresentationFormat>On-screen Show (4:3)</PresentationFormat>
  <Paragraphs>250</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Titillium Web</vt:lpstr>
      <vt:lpstr>DAWI Template</vt:lpstr>
      <vt:lpstr>Diseñar y llevar a cabo reuniones efectivas </vt:lpstr>
      <vt:lpstr>Agenda</vt:lpstr>
      <vt:lpstr>Workshop Goal</vt:lpstr>
      <vt:lpstr>¿Por qué hablar de reuniones?</vt:lpstr>
      <vt:lpstr>Expectativas</vt:lpstr>
      <vt:lpstr>Ejercicio Mejor/Peor Reunión</vt:lpstr>
      <vt:lpstr>Lluvia de ideas </vt:lpstr>
      <vt:lpstr>Roles de la reunión</vt:lpstr>
      <vt:lpstr>Trucos de facilitación  (Herramientas y Técnicas   )</vt:lpstr>
      <vt:lpstr>Dificultades de la facilitación</vt:lpstr>
      <vt:lpstr>Resumen de Facilitación</vt:lpstr>
      <vt:lpstr>Planificar su Reunión Preguntas preliminares </vt:lpstr>
      <vt:lpstr>La Agenda:   Historia de una buena reunión  </vt:lpstr>
      <vt:lpstr>How to create an agenda?</vt:lpstr>
      <vt:lpstr>La agenda tiene amistades</vt:lpstr>
      <vt:lpstr>Community Agreements</vt:lpstr>
      <vt:lpstr>Trama: Planear su reunión  Consideraciones sobre la secuencia de una Agenda </vt:lpstr>
      <vt:lpstr>Conclusión: Lecciones aprendidas aka Mejores prácticas </vt:lpstr>
      <vt:lpstr>Conclusión: Lecciones aprendidas aka Mejores prácticas </vt:lpstr>
      <vt:lpstr>Conclusión: Lecciones aprendidas aka Mejores prácticas </vt:lpstr>
      <vt:lpstr>Actuación de Roles </vt:lpstr>
      <vt:lpstr>Herramientas</vt:lpstr>
      <vt:lpstr>Cierre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Diseñar y llevar a cabo reuniones efectivas </dc:title>
  <cp:lastModifiedBy>Maria Garcia</cp:lastModifiedBy>
  <cp:revision>1</cp:revision>
  <dcterms:modified xsi:type="dcterms:W3CDTF">2016-09-01T04:28:58Z</dcterms:modified>
</cp:coreProperties>
</file>